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0" r:id="rId2"/>
    <p:sldMasterId id="2147483712" r:id="rId3"/>
  </p:sldMasterIdLst>
  <p:notesMasterIdLst>
    <p:notesMasterId r:id="rId33"/>
  </p:notesMasterIdLst>
  <p:handoutMasterIdLst>
    <p:handoutMasterId r:id="rId34"/>
  </p:handoutMasterIdLst>
  <p:sldIdLst>
    <p:sldId id="351" r:id="rId4"/>
    <p:sldId id="412" r:id="rId5"/>
    <p:sldId id="419" r:id="rId6"/>
    <p:sldId id="420" r:id="rId7"/>
    <p:sldId id="421" r:id="rId8"/>
    <p:sldId id="422" r:id="rId9"/>
    <p:sldId id="424" r:id="rId10"/>
    <p:sldId id="414" r:id="rId11"/>
    <p:sldId id="423" r:id="rId12"/>
    <p:sldId id="425" r:id="rId13"/>
    <p:sldId id="426" r:id="rId14"/>
    <p:sldId id="427" r:id="rId15"/>
    <p:sldId id="428" r:id="rId16"/>
    <p:sldId id="429" r:id="rId17"/>
    <p:sldId id="430" r:id="rId18"/>
    <p:sldId id="415" r:id="rId19"/>
    <p:sldId id="431" r:id="rId20"/>
    <p:sldId id="432" r:id="rId21"/>
    <p:sldId id="416" r:id="rId22"/>
    <p:sldId id="433" r:id="rId23"/>
    <p:sldId id="434" r:id="rId24"/>
    <p:sldId id="435" r:id="rId25"/>
    <p:sldId id="437" r:id="rId26"/>
    <p:sldId id="436" r:id="rId27"/>
    <p:sldId id="417" r:id="rId28"/>
    <p:sldId id="418" r:id="rId29"/>
    <p:sldId id="438" r:id="rId30"/>
    <p:sldId id="413" r:id="rId31"/>
    <p:sldId id="440"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E50"/>
    <a:srgbClr val="2980B9"/>
    <a:srgbClr val="E74C3C"/>
    <a:srgbClr val="3498DB"/>
    <a:srgbClr val="ECF0F1"/>
    <a:srgbClr val="000000"/>
    <a:srgbClr val="3E454C"/>
    <a:srgbClr val="1F57FF"/>
    <a:srgbClr val="D54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0" autoAdjust="0"/>
    <p:restoredTop sz="84371" autoAdjust="0"/>
  </p:normalViewPr>
  <p:slideViewPr>
    <p:cSldViewPr snapToGrid="0">
      <p:cViewPr varScale="1">
        <p:scale>
          <a:sx n="92" d="100"/>
          <a:sy n="92" d="100"/>
        </p:scale>
        <p:origin x="1200" y="66"/>
      </p:cViewPr>
      <p:guideLst>
        <p:guide pos="2880"/>
        <p:guide orient="horz" pos="2160"/>
      </p:guideLst>
    </p:cSldViewPr>
  </p:slideViewPr>
  <p:notesTextViewPr>
    <p:cViewPr>
      <p:scale>
        <a:sx n="3" d="2"/>
        <a:sy n="3" d="2"/>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4C2A7-EEAC-43FC-A39B-F29F0E8753DC}" type="slidenum">
              <a:rPr lang="zh-CN" altLang="en-US" smtClean="0"/>
              <a:t>‹#›</a:t>
            </a:fld>
            <a:endParaRPr lang="zh-CN" altLang="en-US"/>
          </a:p>
        </p:txBody>
      </p:sp>
    </p:spTree>
    <p:extLst>
      <p:ext uri="{BB962C8B-B14F-4D97-AF65-F5344CB8AC3E}">
        <p14:creationId xmlns:p14="http://schemas.microsoft.com/office/powerpoint/2010/main" val="341241422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D2E73-62C7-42AC-9B8B-BD09789968E7}" type="datetime1">
              <a:rPr lang="zh-CN" altLang="en-US" smtClean="0"/>
              <a:t>2018/7/16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48564-7617-40F2-9F81-1FD9ADA73810}" type="slidenum">
              <a:rPr lang="zh-CN" altLang="en-US" smtClean="0"/>
              <a:pPr/>
              <a:t>‹#›</a:t>
            </a:fld>
            <a:endParaRPr lang="zh-CN" altLang="en-US"/>
          </a:p>
        </p:txBody>
      </p:sp>
    </p:spTree>
    <p:extLst>
      <p:ext uri="{BB962C8B-B14F-4D97-AF65-F5344CB8AC3E}">
        <p14:creationId xmlns:p14="http://schemas.microsoft.com/office/powerpoint/2010/main" val="169228842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p:spPr>
        <p:txBody>
          <a:bodyPr/>
          <a:lstStyle/>
          <a:p>
            <a:endParaRPr lang="en-US" altLang="zh-CN" baseline="0" dirty="0"/>
          </a:p>
        </p:txBody>
      </p:sp>
      <p:sp>
        <p:nvSpPr>
          <p:cNvPr id="25604" name="灯片编号占位符 3"/>
          <p:cNvSpPr>
            <a:spLocks noGrp="1"/>
          </p:cNvSpPr>
          <p:nvPr>
            <p:ph type="sldNum" sz="quarter" idx="5"/>
          </p:nvPr>
        </p:nvSpPr>
        <p:spPr>
          <a:noFill/>
        </p:spPr>
        <p:txBody>
          <a:bodyPr/>
          <a:lstStyle>
            <a:lvl1pPr>
              <a:defRPr>
                <a:solidFill>
                  <a:schemeClr val="tx1"/>
                </a:solidFill>
                <a:latin typeface="Times New Roman" pitchFamily="18" charset="0"/>
                <a:ea typeface="宋体" pitchFamily="2" charset="-122"/>
              </a:defRPr>
            </a:lvl1pPr>
            <a:lvl2pPr marL="742950" indent="-285750">
              <a:defRPr>
                <a:solidFill>
                  <a:schemeClr val="tx1"/>
                </a:solidFill>
                <a:latin typeface="Times New Roman" pitchFamily="18" charset="0"/>
                <a:ea typeface="宋体" pitchFamily="2" charset="-122"/>
              </a:defRPr>
            </a:lvl2pPr>
            <a:lvl3pPr marL="1143000" indent="-228600">
              <a:defRPr>
                <a:solidFill>
                  <a:schemeClr val="tx1"/>
                </a:solidFill>
                <a:latin typeface="Times New Roman" pitchFamily="18" charset="0"/>
                <a:ea typeface="宋体" pitchFamily="2" charset="-122"/>
              </a:defRPr>
            </a:lvl3pPr>
            <a:lvl4pPr marL="1600200" indent="-228600">
              <a:defRPr>
                <a:solidFill>
                  <a:schemeClr val="tx1"/>
                </a:solidFill>
                <a:latin typeface="Times New Roman" pitchFamily="18" charset="0"/>
                <a:ea typeface="宋体" pitchFamily="2" charset="-122"/>
              </a:defRPr>
            </a:lvl4pPr>
            <a:lvl5pPr marL="2057400" indent="-22860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fld id="{CC27E478-1B6C-4642-A217-4B6B8C078020}" type="slidenum">
              <a:rPr lang="zh-CN" altLang="en-US" smtClean="0">
                <a:solidFill>
                  <a:srgbClr val="000000"/>
                </a:solidFill>
                <a:latin typeface="Arial" pitchFamily="34" charset="0"/>
              </a:rPr>
              <a:pPr/>
              <a:t>1</a:t>
            </a:fld>
            <a:endParaRPr lang="en-US" altLang="zh-CN">
              <a:solidFill>
                <a:srgbClr val="000000"/>
              </a:solidFill>
              <a:latin typeface="Arial" pitchFamily="34" charset="0"/>
            </a:endParaRPr>
          </a:p>
        </p:txBody>
      </p:sp>
    </p:spTree>
    <p:extLst>
      <p:ext uri="{BB962C8B-B14F-4D97-AF65-F5344CB8AC3E}">
        <p14:creationId xmlns:p14="http://schemas.microsoft.com/office/powerpoint/2010/main" val="266063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61969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63797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2872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6496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82563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51285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5169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86082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7443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62425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72249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01328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29441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90802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54587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71893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64000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08458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983305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t>2018/7/16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D48564-7617-40F2-9F81-1FD9ADA73810}" type="slidenum">
              <a:rPr lang="zh-CN" altLang="en-US" smtClean="0"/>
              <a:pPr/>
              <a:t>28</a:t>
            </a:fld>
            <a:endParaRPr lang="zh-CN" altLang="en-US"/>
          </a:p>
        </p:txBody>
      </p:sp>
    </p:spTree>
    <p:extLst>
      <p:ext uri="{BB962C8B-B14F-4D97-AF65-F5344CB8AC3E}">
        <p14:creationId xmlns:p14="http://schemas.microsoft.com/office/powerpoint/2010/main" val="76628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boundaries and centroids of tubes are recognized. Envelope circles based on the boundaries of tubes are also generated. The centroids of the boundaries and the centers of the envelope are compared. If the difference between the two is within the acceptable error range, the recognition is considered as accurate.</a:t>
            </a:r>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08962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54558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48649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13507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404256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26659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10910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日期占位符 3"/>
          <p:cNvSpPr>
            <a:spLocks noGrp="1"/>
          </p:cNvSpPr>
          <p:nvPr>
            <p:ph type="dt" idx="10"/>
          </p:nvPr>
        </p:nvSpPr>
        <p:spPr/>
        <p:txBody>
          <a:bodyPr/>
          <a:lstStyle/>
          <a:p>
            <a:fld id="{E66D2E73-62C7-42AC-9B8B-BD09789968E7}" type="datetime1">
              <a:rPr lang="zh-CN" altLang="en-US" smtClean="0">
                <a:solidFill>
                  <a:prstClr val="black"/>
                </a:solidFill>
              </a:rPr>
              <a:pPr/>
              <a:t>2018/7/16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5D48564-7617-40F2-9F81-1FD9ADA7381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37058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5" name="灯片编号占位符 4"/>
          <p:cNvSpPr>
            <a:spLocks noGrp="1"/>
          </p:cNvSpPr>
          <p:nvPr>
            <p:ph type="sldNum" sz="quarter" idx="11"/>
          </p:nvPr>
        </p:nvSpPr>
        <p:spPr>
          <a:xfrm>
            <a:off x="0" y="6537324"/>
            <a:ext cx="2133600" cy="320675"/>
          </a:xfrm>
        </p:spPr>
        <p:txBody>
          <a:bodyPr/>
          <a:lstStyle>
            <a:lvl1pPr>
              <a:defRPr>
                <a:solidFill>
                  <a:srgbClr val="2C3E50"/>
                </a:solidFill>
              </a:defRPr>
            </a:lvl1pPr>
          </a:lstStyle>
          <a:p>
            <a:fld id="{0919CC9B-ECA9-4460-9FBF-4E4BEF25358D}" type="slidenum">
              <a:rPr lang="zh-CN" altLang="en-US" smtClean="0"/>
              <a:pPr/>
              <a:t>‹#›</a:t>
            </a:fld>
            <a:endParaRPr lang="en-US" altLang="zh-CN" sz="1800" dirty="0">
              <a:latin typeface="Arial" panose="020B0604020202020204" pitchFamily="34" charset="0"/>
            </a:endParaRPr>
          </a:p>
        </p:txBody>
      </p:sp>
    </p:spTree>
    <p:extLst>
      <p:ext uri="{BB962C8B-B14F-4D97-AF65-F5344CB8AC3E}">
        <p14:creationId xmlns:p14="http://schemas.microsoft.com/office/powerpoint/2010/main" val="6795551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p:txBody>
          <a:bodyPr/>
          <a:lstStyle>
            <a:lvl1pPr>
              <a:defRPr/>
            </a:lvl1pPr>
          </a:lstStyle>
          <a:p>
            <a:fld id="{FD26F052-0F99-4C9A-A1FA-06C1EE51B456}"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4937485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457200"/>
            <a:ext cx="2057400" cy="59166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95288" y="457200"/>
            <a:ext cx="6019800" cy="59166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p:txBody>
          <a:bodyPr/>
          <a:lstStyle>
            <a:lvl1pPr>
              <a:defRPr/>
            </a:lvl1pPr>
          </a:lstStyle>
          <a:p>
            <a:fld id="{DE4EA643-2AD8-48E6-ADC2-20BAB4155335}"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825113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43000" y="457200"/>
            <a:ext cx="7391400" cy="487363"/>
          </a:xfrm>
        </p:spPr>
        <p:txBody>
          <a:bodyPr/>
          <a:lstStyle/>
          <a:p>
            <a:r>
              <a:rPr lang="zh-CN" altLang="en-US"/>
              <a:t>单击此处编辑母版标题样式</a:t>
            </a:r>
          </a:p>
        </p:txBody>
      </p:sp>
      <p:sp>
        <p:nvSpPr>
          <p:cNvPr id="3" name="文本占位符 2"/>
          <p:cNvSpPr>
            <a:spLocks noGrp="1"/>
          </p:cNvSpPr>
          <p:nvPr>
            <p:ph type="body" sz="half" idx="1"/>
          </p:nvPr>
        </p:nvSpPr>
        <p:spPr>
          <a:xfrm>
            <a:off x="395288" y="1125538"/>
            <a:ext cx="4038600" cy="52482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586288" y="1125538"/>
            <a:ext cx="4038600" cy="25479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86288" y="3825875"/>
            <a:ext cx="4038600" cy="25479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1"/>
          </p:nvPr>
        </p:nvSpPr>
        <p:spPr/>
        <p:txBody>
          <a:bodyPr/>
          <a:lstStyle>
            <a:lvl1pPr>
              <a:defRPr/>
            </a:lvl1pPr>
          </a:lstStyle>
          <a:p>
            <a:fld id="{DF1A316F-9AB6-4081-BE38-98DD51CDBC59}"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5864786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43000" y="457200"/>
            <a:ext cx="7391400" cy="487363"/>
          </a:xfrm>
        </p:spPr>
        <p:txBody>
          <a:bodyPr/>
          <a:lstStyle/>
          <a:p>
            <a:r>
              <a:rPr lang="zh-CN" altLang="en-US"/>
              <a:t>单击此处编辑母版标题样式</a:t>
            </a:r>
          </a:p>
        </p:txBody>
      </p:sp>
      <p:sp>
        <p:nvSpPr>
          <p:cNvPr id="3" name="文本占位符 2"/>
          <p:cNvSpPr>
            <a:spLocks noGrp="1"/>
          </p:cNvSpPr>
          <p:nvPr>
            <p:ph type="body" sz="half" idx="1"/>
          </p:nvPr>
        </p:nvSpPr>
        <p:spPr>
          <a:xfrm>
            <a:off x="395288" y="1125538"/>
            <a:ext cx="4038600" cy="52482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86288" y="1125538"/>
            <a:ext cx="4038600" cy="52482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1"/>
          </p:nvPr>
        </p:nvSpPr>
        <p:spPr/>
        <p:txBody>
          <a:bodyPr/>
          <a:lstStyle>
            <a:lvl1pPr>
              <a:defRPr/>
            </a:lvl1pPr>
          </a:lstStyle>
          <a:p>
            <a:fld id="{4CE9E188-EE1E-490D-AE9D-8D83DCC3B31B}"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7865349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975247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63850" y="79375"/>
            <a:ext cx="7391400" cy="4873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95288" y="1125538"/>
            <a:ext cx="8229600" cy="52482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37806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1306863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863850" y="79375"/>
            <a:ext cx="7391400" cy="4873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95288" y="1125538"/>
            <a:ext cx="4038600" cy="5248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86288" y="1125538"/>
            <a:ext cx="4038600" cy="5248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416877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739875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863850" y="79375"/>
            <a:ext cx="7391400" cy="4873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735602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a:xfrm>
            <a:off x="0" y="6534209"/>
            <a:ext cx="2133600" cy="320675"/>
          </a:xfrm>
        </p:spPr>
        <p:txBody>
          <a:bodyPr/>
          <a:lstStyle>
            <a:lvl1pPr>
              <a:defRPr>
                <a:solidFill>
                  <a:srgbClr val="2C3E50"/>
                </a:solidFill>
                <a:latin typeface="Helvetica" panose="020B0604020202030204" pitchFamily="34" charset="0"/>
                <a:cs typeface="Times New Roman" panose="02020603050405020304" pitchFamily="18" charset="0"/>
              </a:defRPr>
            </a:lvl1pPr>
          </a:lstStyle>
          <a:p>
            <a:fld id="{2EBF2634-FD00-49B1-914E-EA05EBFCB674}" type="slidenum">
              <a:rPr lang="zh-CN" altLang="en-US" smtClean="0"/>
              <a:pPr/>
              <a:t>‹#›</a:t>
            </a:fld>
            <a:endParaRPr lang="en-US" altLang="zh-CN" sz="1800" dirty="0"/>
          </a:p>
        </p:txBody>
      </p:sp>
    </p:spTree>
    <p:extLst>
      <p:ext uri="{BB962C8B-B14F-4D97-AF65-F5344CB8AC3E}">
        <p14:creationId xmlns:p14="http://schemas.microsoft.com/office/powerpoint/2010/main" val="41329706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4302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324627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8856373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63850" y="79375"/>
            <a:ext cx="7391400" cy="4873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95288" y="1125538"/>
            <a:ext cx="8229600" cy="52482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890755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457200"/>
            <a:ext cx="2057400" cy="5916613"/>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95288" y="457200"/>
            <a:ext cx="6019800" cy="591661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2969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67056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989346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331621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1201810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24712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灯片编号占位符 4"/>
          <p:cNvSpPr>
            <a:spLocks noGrp="1"/>
          </p:cNvSpPr>
          <p:nvPr>
            <p:ph type="sldNum" sz="quarter" idx="11"/>
          </p:nvPr>
        </p:nvSpPr>
        <p:spPr/>
        <p:txBody>
          <a:bodyPr/>
          <a:lstStyle>
            <a:lvl1pPr>
              <a:defRPr/>
            </a:lvl1pPr>
          </a:lstStyle>
          <a:p>
            <a:fld id="{ECAD6737-4DA5-441D-BD5C-196EF07D080B}" type="slidenum">
              <a:rPr lang="zh-CN" altLang="en-US">
                <a:solidFill>
                  <a:srgbClr val="000000"/>
                </a:solidFill>
              </a:rPr>
              <a:pPr/>
              <a:t>‹#›</a:t>
            </a:fld>
            <a:endParaRPr lang="en-US" altLang="zh-CN"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46331839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1331816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471924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181706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840084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2487513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231839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95288" y="1125538"/>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86288" y="1125538"/>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1"/>
          </p:nvPr>
        </p:nvSpPr>
        <p:spPr/>
        <p:txBody>
          <a:bodyPr/>
          <a:lstStyle>
            <a:lvl1pPr>
              <a:defRPr/>
            </a:lvl1pPr>
          </a:lstStyle>
          <a:p>
            <a:fld id="{37D90052-D862-48F8-9F52-266AE506F051}"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6152419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灯片编号占位符 7"/>
          <p:cNvSpPr>
            <a:spLocks noGrp="1"/>
          </p:cNvSpPr>
          <p:nvPr>
            <p:ph type="sldNum" sz="quarter" idx="11"/>
          </p:nvPr>
        </p:nvSpPr>
        <p:spPr/>
        <p:txBody>
          <a:bodyPr/>
          <a:lstStyle>
            <a:lvl1pPr>
              <a:defRPr/>
            </a:lvl1pPr>
          </a:lstStyle>
          <a:p>
            <a:fld id="{CAC1EEBB-F12C-4C2C-8A53-82379825395F}"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7489389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灯片编号占位符 3"/>
          <p:cNvSpPr>
            <a:spLocks noGrp="1"/>
          </p:cNvSpPr>
          <p:nvPr>
            <p:ph type="sldNum" sz="quarter" idx="11"/>
          </p:nvPr>
        </p:nvSpPr>
        <p:spPr/>
        <p:txBody>
          <a:bodyPr/>
          <a:lstStyle>
            <a:lvl1pPr>
              <a:defRPr/>
            </a:lvl1pPr>
          </a:lstStyle>
          <a:p>
            <a:fld id="{74ECAFB7-BC41-470F-B4DC-48A3848142E1}"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9780995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lvl1pPr>
              <a:defRPr/>
            </a:lvl1pPr>
          </a:lstStyle>
          <a:p>
            <a:fld id="{003E9F59-9B5C-4F70-9FF7-F40C080A90A7}"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8709016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灯片编号占位符 5"/>
          <p:cNvSpPr>
            <a:spLocks noGrp="1"/>
          </p:cNvSpPr>
          <p:nvPr>
            <p:ph type="sldNum" sz="quarter" idx="11"/>
          </p:nvPr>
        </p:nvSpPr>
        <p:spPr/>
        <p:txBody>
          <a:bodyPr/>
          <a:lstStyle>
            <a:lvl1pPr>
              <a:defRPr/>
            </a:lvl1pPr>
          </a:lstStyle>
          <a:p>
            <a:fld id="{8AA37ABB-FA11-441E-8A9D-0751E9EE09A8}"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827009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楷体_GB2312" charset="-122"/>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灯片编号占位符 5"/>
          <p:cNvSpPr>
            <a:spLocks noGrp="1"/>
          </p:cNvSpPr>
          <p:nvPr>
            <p:ph type="sldNum" sz="quarter" idx="11"/>
          </p:nvPr>
        </p:nvSpPr>
        <p:spPr/>
        <p:txBody>
          <a:bodyPr/>
          <a:lstStyle>
            <a:lvl1pPr>
              <a:defRPr/>
            </a:lvl1pPr>
          </a:lstStyle>
          <a:p>
            <a:fld id="{214BA208-4DBD-468F-B588-4AB9C6A4796C}" type="slidenum">
              <a:rPr lang="zh-CN" altLang="en-US">
                <a:solidFill>
                  <a:srgbClr val="000000"/>
                </a:solidFill>
              </a:rPr>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8193131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655638" y="360363"/>
            <a:ext cx="8497887" cy="719137"/>
          </a:xfrm>
          <a:prstGeom prst="rect">
            <a:avLst/>
          </a:prstGeom>
          <a:solidFill>
            <a:srgbClr val="2980B9"/>
          </a:solidFill>
          <a:ln w="9525">
            <a:noFill/>
            <a:miter lim="800000"/>
            <a:headEnd/>
            <a:tailEnd/>
          </a:ln>
        </p:spPr>
        <p:txBody>
          <a:bodyP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027" name="Rectangle 3"/>
          <p:cNvSpPr>
            <a:spLocks noGrp="1" noChangeArrowheads="1"/>
          </p:cNvSpPr>
          <p:nvPr>
            <p:ph type="body" idx="1"/>
          </p:nvPr>
        </p:nvSpPr>
        <p:spPr bwMode="auto">
          <a:xfrm>
            <a:off x="395288" y="1125538"/>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a:sym typeface="楷体_GB2312" pitchFamily="49" charset="-122"/>
              </a:rPr>
              <a:t>Click to edit Master text styles</a:t>
            </a:r>
          </a:p>
          <a:p>
            <a:pPr lvl="1"/>
            <a:r>
              <a:rPr lang="zh-CN" altLang="zh-CN" dirty="0">
                <a:sym typeface="楷体_GB2312" pitchFamily="49" charset="-122"/>
              </a:rPr>
              <a:t>Second level</a:t>
            </a:r>
          </a:p>
          <a:p>
            <a:pPr lvl="2"/>
            <a:r>
              <a:rPr lang="zh-CN" altLang="zh-CN" dirty="0">
                <a:sym typeface="楷体_GB2312" pitchFamily="49" charset="-122"/>
              </a:rPr>
              <a:t>Third level</a:t>
            </a:r>
          </a:p>
          <a:p>
            <a:pPr lvl="3"/>
            <a:r>
              <a:rPr lang="zh-CN" altLang="zh-CN" dirty="0">
                <a:sym typeface="楷体_GB2312" pitchFamily="49" charset="-122"/>
              </a:rPr>
              <a:t>Fourth level</a:t>
            </a:r>
          </a:p>
          <a:p>
            <a:pPr lvl="4"/>
            <a:r>
              <a:rPr lang="zh-CN" altLang="zh-CN" dirty="0">
                <a:sym typeface="楷体_GB2312" pitchFamily="49" charset="-122"/>
              </a:rPr>
              <a:t>Fifth level</a:t>
            </a:r>
          </a:p>
        </p:txBody>
      </p:sp>
      <p:sp>
        <p:nvSpPr>
          <p:cNvPr id="1029" name="Rectangle 6"/>
          <p:cNvSpPr>
            <a:spLocks noGrp="1" noChangeArrowheads="1"/>
          </p:cNvSpPr>
          <p:nvPr>
            <p:ph type="sldNum" sz="quarter" idx="4"/>
          </p:nvPr>
        </p:nvSpPr>
        <p:spPr bwMode="auto">
          <a:xfrm>
            <a:off x="0" y="6537325"/>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600" b="0">
                <a:solidFill>
                  <a:srgbClr val="2C3E50"/>
                </a:solidFill>
                <a:latin typeface="Helvetica" panose="020B0604020202030204" pitchFamily="34" charset="0"/>
                <a:ea typeface="宋体" panose="02010600030101010101" pitchFamily="2" charset="-122"/>
                <a:sym typeface="Lucida Sans Unicode" panose="020B0602030504020204" pitchFamily="34" charset="0"/>
              </a:defRPr>
            </a:lvl1pPr>
          </a:lstStyle>
          <a:p>
            <a:pPr eaLnBrk="0" fontAlgn="base" hangingPunct="0">
              <a:spcBef>
                <a:spcPct val="0"/>
              </a:spcBef>
              <a:spcAft>
                <a:spcPct val="0"/>
              </a:spcAft>
              <a:buFont typeface="Arial" panose="020B0604020202020204" pitchFamily="34" charset="0"/>
              <a:buNone/>
            </a:pPr>
            <a:fld id="{1973961A-7A27-40EE-BCB6-10B5ECE81576}" type="slidenum">
              <a:rPr lang="zh-CN" altLang="en-US" smtClean="0"/>
              <a:pPr eaLnBrk="0" fontAlgn="base" hangingPunct="0">
                <a:spcBef>
                  <a:spcPct val="0"/>
                </a:spcBef>
                <a:spcAft>
                  <a:spcPct val="0"/>
                </a:spcAft>
                <a:buFont typeface="Arial" panose="020B0604020202020204" pitchFamily="34" charset="0"/>
                <a:buNone/>
              </a:pPr>
              <a:t>‹#›</a:t>
            </a:fld>
            <a:endParaRPr lang="en-US" altLang="zh-CN" sz="1800" dirty="0"/>
          </a:p>
        </p:txBody>
      </p:sp>
      <p:sp>
        <p:nvSpPr>
          <p:cNvPr id="1030" name="Rectangle 2"/>
          <p:cNvSpPr>
            <a:spLocks noGrp="1" noChangeArrowheads="1"/>
          </p:cNvSpPr>
          <p:nvPr>
            <p:ph type="title" idx="4294967295"/>
          </p:nvPr>
        </p:nvSpPr>
        <p:spPr bwMode="auto">
          <a:xfrm>
            <a:off x="1143000" y="468255"/>
            <a:ext cx="7391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dirty="0">
                <a:sym typeface="Times New Roman" panose="02020603050405020304" pitchFamily="18" charset="0"/>
              </a:rPr>
              <a:t>Click to edit Master title style</a:t>
            </a:r>
          </a:p>
        </p:txBody>
      </p:sp>
      <p:sp>
        <p:nvSpPr>
          <p:cNvPr id="1031" name="Rectangle 24"/>
          <p:cNvSpPr>
            <a:spLocks noChangeArrowheads="1"/>
          </p:cNvSpPr>
          <p:nvPr/>
        </p:nvSpPr>
        <p:spPr bwMode="auto">
          <a:xfrm>
            <a:off x="0" y="719138"/>
            <a:ext cx="328613" cy="357188"/>
          </a:xfrm>
          <a:prstGeom prst="rect">
            <a:avLst/>
          </a:prstGeom>
          <a:solidFill>
            <a:srgbClr val="ECF0F1"/>
          </a:solidFill>
          <a:ln w="9525">
            <a:noFill/>
            <a:miter lim="800000"/>
            <a:headEnd/>
            <a:tailEnd/>
          </a:ln>
        </p:spPr>
        <p:txBody>
          <a:bodyPr wrap="none"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032" name="Rectangle 25"/>
          <p:cNvSpPr>
            <a:spLocks noChangeArrowheads="1"/>
          </p:cNvSpPr>
          <p:nvPr/>
        </p:nvSpPr>
        <p:spPr bwMode="auto">
          <a:xfrm>
            <a:off x="328613" y="357188"/>
            <a:ext cx="328612" cy="361950"/>
          </a:xfrm>
          <a:prstGeom prst="rect">
            <a:avLst/>
          </a:prstGeom>
          <a:solidFill>
            <a:srgbClr val="ECF0F1"/>
          </a:solidFill>
          <a:ln w="9525">
            <a:noFill/>
            <a:miter lim="800000"/>
            <a:headEnd/>
            <a:tailEnd/>
          </a:ln>
        </p:spPr>
        <p:txBody>
          <a:bodyPr wrap="none"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033" name="Rectangle 26"/>
          <p:cNvSpPr>
            <a:spLocks noChangeArrowheads="1"/>
          </p:cNvSpPr>
          <p:nvPr/>
        </p:nvSpPr>
        <p:spPr bwMode="auto">
          <a:xfrm>
            <a:off x="657225" y="0"/>
            <a:ext cx="328613" cy="361950"/>
          </a:xfrm>
          <a:prstGeom prst="rect">
            <a:avLst/>
          </a:prstGeom>
          <a:solidFill>
            <a:srgbClr val="ECF0F1"/>
          </a:solidFill>
          <a:ln w="9525">
            <a:noFill/>
            <a:miter lim="800000"/>
            <a:headEnd/>
            <a:tailEnd/>
          </a:ln>
        </p:spPr>
        <p:txBody>
          <a:bodyPr wrap="none"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034" name="Rectangle 28"/>
          <p:cNvSpPr>
            <a:spLocks noChangeArrowheads="1"/>
          </p:cNvSpPr>
          <p:nvPr/>
        </p:nvSpPr>
        <p:spPr bwMode="auto">
          <a:xfrm>
            <a:off x="657225" y="361950"/>
            <a:ext cx="328613" cy="361950"/>
          </a:xfrm>
          <a:prstGeom prst="rect">
            <a:avLst/>
          </a:prstGeom>
          <a:solidFill>
            <a:srgbClr val="3498DB"/>
          </a:solidFill>
          <a:ln w="9525">
            <a:noFill/>
            <a:miter lim="800000"/>
            <a:headEnd/>
            <a:tailEnd/>
          </a:ln>
        </p:spPr>
        <p:txBody>
          <a:bodyPr wrap="none"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035" name="Rectangle 29"/>
          <p:cNvSpPr>
            <a:spLocks noChangeArrowheads="1"/>
          </p:cNvSpPr>
          <p:nvPr/>
        </p:nvSpPr>
        <p:spPr bwMode="auto">
          <a:xfrm>
            <a:off x="328613" y="719138"/>
            <a:ext cx="328612" cy="357188"/>
          </a:xfrm>
          <a:prstGeom prst="rect">
            <a:avLst/>
          </a:prstGeom>
          <a:solidFill>
            <a:srgbClr val="3498DB"/>
          </a:solidFill>
          <a:ln w="9525">
            <a:noFill/>
            <a:miter lim="800000"/>
            <a:headEnd/>
            <a:tailEnd/>
          </a:ln>
        </p:spPr>
        <p:txBody>
          <a:bodyPr wrap="none"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0000"/>
              </a:solidFill>
              <a:latin typeface="Arial" pitchFamily="34" charset="0"/>
              <a:sym typeface="楷体_GB2312" charset="-122"/>
            </a:endParaRPr>
          </a:p>
        </p:txBody>
      </p:sp>
      <p:sp>
        <p:nvSpPr>
          <p:cNvPr id="14" name="Rectangle 2"/>
          <p:cNvSpPr txBox="1">
            <a:spLocks noChangeArrowheads="1"/>
          </p:cNvSpPr>
          <p:nvPr userDrawn="1"/>
        </p:nvSpPr>
        <p:spPr bwMode="auto">
          <a:xfrm>
            <a:off x="4191000" y="6550306"/>
            <a:ext cx="495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sym typeface="Times New Roman" panose="02020603050405020304" pitchFamily="18" charset="0"/>
              </a:defRPr>
            </a:lvl1pPr>
            <a:lvl2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2pPr>
            <a:lvl3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3pPr>
            <a:lvl4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4pPr>
            <a:lvl5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5pPr>
            <a:lvl6pPr marL="4572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6pPr>
            <a:lvl7pPr marL="9144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7pPr>
            <a:lvl8pPr marL="13716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8pPr>
            <a:lvl9pPr marL="18288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9pPr>
          </a:lstStyle>
          <a:p>
            <a:pPr algn="r"/>
            <a:r>
              <a:rPr lang="en-US" altLang="zh-CN" sz="1600" b="0" kern="0" dirty="0">
                <a:solidFill>
                  <a:srgbClr val="2C3E50"/>
                </a:solidFill>
                <a:latin typeface="Helvetica" panose="020B0604020202030204" pitchFamily="34" charset="0"/>
                <a:ea typeface="宋体" panose="02010600030101010101" pitchFamily="2" charset="-122"/>
                <a:cs typeface="Times New Roman" panose="02020603050405020304" pitchFamily="18" charset="0"/>
              </a:rPr>
              <a:t>PVP-2018, Prague, CZE, July,</a:t>
            </a:r>
            <a:r>
              <a:rPr lang="zh-CN" altLang="en-US" sz="1600" b="0" kern="0" dirty="0">
                <a:solidFill>
                  <a:srgbClr val="2C3E50"/>
                </a:solidFill>
                <a:latin typeface="Helvetica" panose="020B0604020202030204" pitchFamily="34" charset="0"/>
                <a:ea typeface="宋体" panose="02010600030101010101" pitchFamily="2" charset="-122"/>
                <a:cs typeface="Times New Roman" panose="02020603050405020304" pitchFamily="18" charset="0"/>
              </a:rPr>
              <a:t> </a:t>
            </a:r>
            <a:r>
              <a:rPr lang="en-US" altLang="zh-CN" sz="1600" b="0" kern="0" dirty="0">
                <a:solidFill>
                  <a:srgbClr val="2C3E50"/>
                </a:solidFill>
                <a:latin typeface="Helvetica" panose="020B0604020202030204" pitchFamily="34" charset="0"/>
                <a:ea typeface="宋体" panose="02010600030101010101" pitchFamily="2" charset="-122"/>
                <a:cs typeface="Times New Roman" panose="02020603050405020304" pitchFamily="18" charset="0"/>
              </a:rPr>
              <a:t>2018</a:t>
            </a:r>
          </a:p>
        </p:txBody>
      </p:sp>
      <p:pic>
        <p:nvPicPr>
          <p:cNvPr id="15" name="图片 14">
            <a:extLst>
              <a:ext uri="{FF2B5EF4-FFF2-40B4-BE49-F238E27FC236}">
                <a16:creationId xmlns:a16="http://schemas.microsoft.com/office/drawing/2014/main" id="{24813BC8-00F8-42A6-80F8-1A155614C60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74" y="-4280"/>
            <a:ext cx="817562" cy="818927"/>
          </a:xfrm>
          <a:prstGeom prst="ellipse">
            <a:avLst/>
          </a:prstGeom>
        </p:spPr>
      </p:pic>
    </p:spTree>
    <p:extLst>
      <p:ext uri="{BB962C8B-B14F-4D97-AF65-F5344CB8AC3E}">
        <p14:creationId xmlns:p14="http://schemas.microsoft.com/office/powerpoint/2010/main" val="38254898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hf hdr="0"/>
  <p:txStyles>
    <p:titleStyle>
      <a:lvl1pPr algn="l" rtl="0" eaLnBrk="0" fontAlgn="base" hangingPunct="0">
        <a:spcBef>
          <a:spcPct val="0"/>
        </a:spcBef>
        <a:spcAft>
          <a:spcPct val="0"/>
        </a:spcAft>
        <a:defRPr sz="2800" b="1">
          <a:solidFill>
            <a:schemeClr val="bg1"/>
          </a:solidFill>
          <a:latin typeface="+mj-lt"/>
          <a:ea typeface="+mj-ea"/>
          <a:cs typeface="+mj-cs"/>
          <a:sym typeface="Times New Roman" panose="02020603050405020304" pitchFamily="18" charset="0"/>
        </a:defRPr>
      </a:lvl1pPr>
      <a:lvl2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2pPr>
      <a:lvl3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3pPr>
      <a:lvl4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4pPr>
      <a:lvl5pPr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anose="02020603050405020304" pitchFamily="18" charset="0"/>
        </a:defRPr>
      </a:lvl5pPr>
      <a:lvl6pPr marL="4572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6pPr>
      <a:lvl7pPr marL="9144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7pPr>
      <a:lvl8pPr marL="13716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8pPr>
      <a:lvl9pPr marL="1828800" algn="l" rtl="0" eaLnBrk="0" fontAlgn="base" hangingPunct="0">
        <a:spcBef>
          <a:spcPct val="0"/>
        </a:spcBef>
        <a:spcAft>
          <a:spcPct val="0"/>
        </a:spcAft>
        <a:defRPr sz="3600" b="1">
          <a:solidFill>
            <a:schemeClr val="bg1"/>
          </a:solidFill>
          <a:latin typeface="Times New Roman" pitchFamily="18" charset="0"/>
          <a:ea typeface="楷体_GB2312" charset="-122"/>
          <a:sym typeface="Times New Roman" pitchFamily="18" charset="0"/>
        </a:defRPr>
      </a:lvl9pPr>
    </p:titleStyle>
    <p:bodyStyle>
      <a:lvl1pPr marL="342900" indent="-342900" algn="l" defTabSz="0" rtl="0" eaLnBrk="0" fontAlgn="base" hangingPunct="0">
        <a:spcBef>
          <a:spcPct val="20000"/>
        </a:spcBef>
        <a:spcAft>
          <a:spcPct val="0"/>
        </a:spcAft>
        <a:buClr>
          <a:srgbClr val="0033CC"/>
        </a:buClr>
        <a:buFont typeface="Wingdings" panose="05000000000000000000" pitchFamily="2" charset="2"/>
        <a:buChar char="Ø"/>
        <a:defRPr sz="2800" b="1">
          <a:solidFill>
            <a:schemeClr val="accent1"/>
          </a:solidFill>
          <a:latin typeface="+mn-lt"/>
          <a:ea typeface="+mn-ea"/>
          <a:cs typeface="+mn-cs"/>
          <a:sym typeface="楷体_GB2312" pitchFamily="49" charset="-122"/>
        </a:defRPr>
      </a:lvl1pPr>
      <a:lvl2pPr marL="742950" indent="-285750" algn="l" defTabSz="0" rtl="0" eaLnBrk="0" fontAlgn="base" hangingPunct="0">
        <a:spcBef>
          <a:spcPct val="20000"/>
        </a:spcBef>
        <a:spcAft>
          <a:spcPct val="0"/>
        </a:spcAft>
        <a:buClr>
          <a:srgbClr val="0033CC"/>
        </a:buClr>
        <a:buFont typeface="Wingdings" panose="05000000000000000000" pitchFamily="2" charset="2"/>
        <a:buChar char="l"/>
        <a:defRPr sz="2800" b="1">
          <a:solidFill>
            <a:schemeClr val="accent1"/>
          </a:solidFill>
          <a:latin typeface="+mn-lt"/>
          <a:ea typeface="+mn-ea"/>
          <a:sym typeface="楷体_GB2312" pitchFamily="49" charset="-122"/>
        </a:defRPr>
      </a:lvl2pPr>
      <a:lvl3pPr marL="1143000" indent="-228600" algn="l" defTabSz="0" rtl="0" eaLnBrk="0" fontAlgn="base" hangingPunct="0">
        <a:spcBef>
          <a:spcPct val="20000"/>
        </a:spcBef>
        <a:spcAft>
          <a:spcPct val="0"/>
        </a:spcAft>
        <a:buClr>
          <a:srgbClr val="0033CC"/>
        </a:buClr>
        <a:buFont typeface="Wingdings" panose="05000000000000000000" pitchFamily="2" charset="2"/>
        <a:buChar char="•"/>
        <a:defRPr sz="2400" b="1">
          <a:solidFill>
            <a:schemeClr val="accent1"/>
          </a:solidFill>
          <a:latin typeface="+mn-lt"/>
          <a:ea typeface="+mn-ea"/>
          <a:sym typeface="楷体_GB2312" pitchFamily="49" charset="-122"/>
        </a:defRPr>
      </a:lvl3pPr>
      <a:lvl4pPr marL="1600200" indent="-228600" algn="l" defTabSz="0" rtl="0" eaLnBrk="0" fontAlgn="base" hangingPunct="0">
        <a:spcBef>
          <a:spcPct val="20000"/>
        </a:spcBef>
        <a:spcAft>
          <a:spcPct val="0"/>
        </a:spcAft>
        <a:buClr>
          <a:srgbClr val="0033CC"/>
        </a:buClr>
        <a:buFont typeface="Wingdings" panose="05000000000000000000" pitchFamily="2" charset="2"/>
        <a:buChar char="–"/>
        <a:defRPr sz="2000" b="1">
          <a:solidFill>
            <a:schemeClr val="accent1"/>
          </a:solidFill>
          <a:latin typeface="+mn-lt"/>
          <a:ea typeface="+mn-ea"/>
          <a:sym typeface="楷体_GB2312" pitchFamily="49" charset="-122"/>
        </a:defRPr>
      </a:lvl4pPr>
      <a:lvl5pPr marL="2057400" indent="-228600" algn="l" defTabSz="0" rtl="0" eaLnBrk="0" fontAlgn="base" hangingPunct="0">
        <a:spcBef>
          <a:spcPct val="20000"/>
        </a:spcBef>
        <a:spcAft>
          <a:spcPct val="0"/>
        </a:spcAft>
        <a:buClr>
          <a:srgbClr val="0033CC"/>
        </a:buClr>
        <a:buFont typeface="Wingdings" panose="05000000000000000000" pitchFamily="2" charset="2"/>
        <a:buChar char="»"/>
        <a:defRPr sz="2000" b="1">
          <a:solidFill>
            <a:schemeClr val="accent1"/>
          </a:solidFill>
          <a:latin typeface="+mn-lt"/>
          <a:ea typeface="+mn-ea"/>
          <a:sym typeface="楷体_GB2312" pitchFamily="49" charset="-122"/>
        </a:defRPr>
      </a:lvl5pPr>
      <a:lvl6pPr marL="2514600" indent="-228600" algn="l" defTabSz="0" rtl="0" eaLnBrk="0" fontAlgn="base" hangingPunct="0">
        <a:spcBef>
          <a:spcPct val="20000"/>
        </a:spcBef>
        <a:spcAft>
          <a:spcPct val="0"/>
        </a:spcAft>
        <a:buClr>
          <a:srgbClr val="0033CC"/>
        </a:buClr>
        <a:buFont typeface="Wingdings" pitchFamily="2" charset="2"/>
        <a:buChar char="»"/>
        <a:defRPr sz="2000" b="1">
          <a:solidFill>
            <a:srgbClr val="000099"/>
          </a:solidFill>
          <a:latin typeface="+mn-lt"/>
          <a:ea typeface="+mn-ea"/>
          <a:sym typeface="楷体_GB2312" charset="-122"/>
        </a:defRPr>
      </a:lvl6pPr>
      <a:lvl7pPr marL="2971800" indent="-228600" algn="l" defTabSz="0" rtl="0" eaLnBrk="0" fontAlgn="base" hangingPunct="0">
        <a:spcBef>
          <a:spcPct val="20000"/>
        </a:spcBef>
        <a:spcAft>
          <a:spcPct val="0"/>
        </a:spcAft>
        <a:buClr>
          <a:srgbClr val="0033CC"/>
        </a:buClr>
        <a:buFont typeface="Wingdings" pitchFamily="2" charset="2"/>
        <a:buChar char="»"/>
        <a:defRPr sz="2000" b="1">
          <a:solidFill>
            <a:srgbClr val="000099"/>
          </a:solidFill>
          <a:latin typeface="+mn-lt"/>
          <a:ea typeface="+mn-ea"/>
          <a:sym typeface="楷体_GB2312" charset="-122"/>
        </a:defRPr>
      </a:lvl7pPr>
      <a:lvl8pPr marL="3429000" indent="-228600" algn="l" defTabSz="0" rtl="0" eaLnBrk="0" fontAlgn="base" hangingPunct="0">
        <a:spcBef>
          <a:spcPct val="20000"/>
        </a:spcBef>
        <a:spcAft>
          <a:spcPct val="0"/>
        </a:spcAft>
        <a:buClr>
          <a:srgbClr val="0033CC"/>
        </a:buClr>
        <a:buFont typeface="Wingdings" pitchFamily="2" charset="2"/>
        <a:buChar char="»"/>
        <a:defRPr sz="2000" b="1">
          <a:solidFill>
            <a:srgbClr val="000099"/>
          </a:solidFill>
          <a:latin typeface="+mn-lt"/>
          <a:ea typeface="+mn-ea"/>
          <a:sym typeface="楷体_GB2312" charset="-122"/>
        </a:defRPr>
      </a:lvl8pPr>
      <a:lvl9pPr marL="3886200" indent="-228600" algn="l" defTabSz="0" rtl="0" eaLnBrk="0" fontAlgn="base" hangingPunct="0">
        <a:spcBef>
          <a:spcPct val="20000"/>
        </a:spcBef>
        <a:spcAft>
          <a:spcPct val="0"/>
        </a:spcAft>
        <a:buClr>
          <a:srgbClr val="0033CC"/>
        </a:buClr>
        <a:buFont typeface="Wingdings" pitchFamily="2" charset="2"/>
        <a:buChar char="»"/>
        <a:defRPr sz="2000" b="1">
          <a:solidFill>
            <a:srgbClr val="000099"/>
          </a:solidFill>
          <a:latin typeface="+mn-lt"/>
          <a:ea typeface="+mn-ea"/>
          <a:sym typeface="楷体_GB231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43000" y="628650"/>
            <a:ext cx="8012113" cy="2571750"/>
            <a:chOff x="0" y="0"/>
            <a:chExt cx="5047" cy="1620"/>
          </a:xfrm>
          <a:solidFill>
            <a:srgbClr val="2980B9"/>
          </a:solidFill>
        </p:grpSpPr>
        <p:sp>
          <p:nvSpPr>
            <p:cNvPr id="1040" name="Rectangle 18"/>
            <p:cNvSpPr>
              <a:spLocks noChangeArrowheads="1"/>
            </p:cNvSpPr>
            <p:nvPr userDrawn="1"/>
          </p:nvSpPr>
          <p:spPr bwMode="auto">
            <a:xfrm>
              <a:off x="361" y="0"/>
              <a:ext cx="4686" cy="15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41" name="Rectangle 28"/>
            <p:cNvSpPr>
              <a:spLocks noChangeArrowheads="1"/>
            </p:cNvSpPr>
            <p:nvPr userDrawn="1"/>
          </p:nvSpPr>
          <p:spPr bwMode="auto">
            <a:xfrm>
              <a:off x="0" y="1044"/>
              <a:ext cx="576" cy="5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grpSp>
      <p:sp>
        <p:nvSpPr>
          <p:cNvPr id="1027" name="Rectangle 17"/>
          <p:cNvSpPr>
            <a:spLocks noChangeArrowheads="1"/>
          </p:cNvSpPr>
          <p:nvPr/>
        </p:nvSpPr>
        <p:spPr bwMode="auto">
          <a:xfrm>
            <a:off x="1147762" y="3141663"/>
            <a:ext cx="7996237" cy="574675"/>
          </a:xfrm>
          <a:prstGeom prst="rect">
            <a:avLst/>
          </a:prstGeom>
          <a:solidFill>
            <a:srgbClr val="3E454C"/>
          </a:solidFill>
          <a:ln>
            <a:noFill/>
          </a:ln>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28" name="Rectangle 19"/>
          <p:cNvSpPr>
            <a:spLocks noChangeArrowheads="1"/>
          </p:cNvSpPr>
          <p:nvPr/>
        </p:nvSpPr>
        <p:spPr bwMode="auto">
          <a:xfrm>
            <a:off x="573088" y="2520950"/>
            <a:ext cx="576262" cy="622301"/>
          </a:xfrm>
          <a:prstGeom prst="rect">
            <a:avLst/>
          </a:prstGeom>
          <a:solidFill>
            <a:srgbClr val="3498DB"/>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29" name="Rectangle 20"/>
          <p:cNvSpPr>
            <a:spLocks noChangeArrowheads="1"/>
          </p:cNvSpPr>
          <p:nvPr/>
        </p:nvSpPr>
        <p:spPr bwMode="auto">
          <a:xfrm>
            <a:off x="1716088" y="628650"/>
            <a:ext cx="566737" cy="636588"/>
          </a:xfrm>
          <a:prstGeom prst="rect">
            <a:avLst/>
          </a:prstGeom>
          <a:solidFill>
            <a:srgbClr val="ECF0F1"/>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0" name="Rectangle 21"/>
          <p:cNvSpPr>
            <a:spLocks noChangeArrowheads="1"/>
          </p:cNvSpPr>
          <p:nvPr/>
        </p:nvSpPr>
        <p:spPr bwMode="auto">
          <a:xfrm>
            <a:off x="2278063" y="0"/>
            <a:ext cx="585787" cy="635000"/>
          </a:xfrm>
          <a:prstGeom prst="rect">
            <a:avLst/>
          </a:prstGeom>
          <a:solidFill>
            <a:srgbClr val="ECF0F1"/>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1" name="Rectangle 22"/>
          <p:cNvSpPr>
            <a:spLocks noChangeArrowheads="1"/>
          </p:cNvSpPr>
          <p:nvPr/>
        </p:nvSpPr>
        <p:spPr bwMode="auto">
          <a:xfrm>
            <a:off x="2281238" y="628650"/>
            <a:ext cx="585787" cy="631825"/>
          </a:xfrm>
          <a:prstGeom prst="rect">
            <a:avLst/>
          </a:prstGeom>
          <a:solidFill>
            <a:srgbClr val="3498DB"/>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2" name="Rectangle 23"/>
          <p:cNvSpPr>
            <a:spLocks noChangeArrowheads="1"/>
          </p:cNvSpPr>
          <p:nvPr/>
        </p:nvSpPr>
        <p:spPr bwMode="auto">
          <a:xfrm>
            <a:off x="1141413" y="1262063"/>
            <a:ext cx="574675" cy="625475"/>
          </a:xfrm>
          <a:prstGeom prst="rect">
            <a:avLst/>
          </a:prstGeom>
          <a:solidFill>
            <a:srgbClr val="ECF0F1"/>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3" name="Rectangle 24"/>
          <p:cNvSpPr>
            <a:spLocks noChangeArrowheads="1"/>
          </p:cNvSpPr>
          <p:nvPr/>
        </p:nvSpPr>
        <p:spPr bwMode="auto">
          <a:xfrm>
            <a:off x="1716088" y="1263650"/>
            <a:ext cx="566737" cy="622300"/>
          </a:xfrm>
          <a:prstGeom prst="rect">
            <a:avLst/>
          </a:prstGeom>
          <a:solidFill>
            <a:srgbClr val="3498DB"/>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4" name="Rectangle 25"/>
          <p:cNvSpPr>
            <a:spLocks noChangeArrowheads="1"/>
          </p:cNvSpPr>
          <p:nvPr/>
        </p:nvSpPr>
        <p:spPr bwMode="auto">
          <a:xfrm>
            <a:off x="573088" y="1885950"/>
            <a:ext cx="576262" cy="644525"/>
          </a:xfrm>
          <a:prstGeom prst="rect">
            <a:avLst/>
          </a:prstGeom>
          <a:solidFill>
            <a:srgbClr val="ECF0F1"/>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5" name="Rectangle 26"/>
          <p:cNvSpPr>
            <a:spLocks noChangeArrowheads="1"/>
          </p:cNvSpPr>
          <p:nvPr/>
        </p:nvSpPr>
        <p:spPr bwMode="auto">
          <a:xfrm>
            <a:off x="1141413" y="1885950"/>
            <a:ext cx="576262" cy="644525"/>
          </a:xfrm>
          <a:prstGeom prst="rect">
            <a:avLst/>
          </a:prstGeom>
          <a:solidFill>
            <a:srgbClr val="3498DB"/>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sp>
        <p:nvSpPr>
          <p:cNvPr id="1036" name="Rectangle 27"/>
          <p:cNvSpPr>
            <a:spLocks noChangeArrowheads="1"/>
          </p:cNvSpPr>
          <p:nvPr/>
        </p:nvSpPr>
        <p:spPr bwMode="auto">
          <a:xfrm>
            <a:off x="0" y="2528888"/>
            <a:ext cx="574675" cy="612775"/>
          </a:xfrm>
          <a:prstGeom prst="rect">
            <a:avLst/>
          </a:prstGeom>
          <a:solidFill>
            <a:srgbClr val="ECF0F1"/>
          </a:solidFill>
          <a:ln>
            <a:noFill/>
          </a:ln>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0"/>
              </a:spcBef>
              <a:spcAft>
                <a:spcPct val="0"/>
              </a:spcAft>
              <a:defRPr/>
            </a:pPr>
            <a:endParaRPr lang="zh-CN" altLang="en-US">
              <a:solidFill>
                <a:srgbClr val="000000"/>
              </a:solidFill>
              <a:latin typeface="Arial" panose="020B0604020202020204" pitchFamily="34" charset="0"/>
              <a:ea typeface="楷体_GB2312" pitchFamily="1" charset="-122"/>
            </a:endParaRPr>
          </a:p>
        </p:txBody>
      </p:sp>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75" y="-4280"/>
            <a:ext cx="1262647" cy="1264755"/>
          </a:xfrm>
          <a:prstGeom prst="ellipse">
            <a:avLst/>
          </a:prstGeom>
        </p:spPr>
      </p:pic>
    </p:spTree>
    <p:extLst>
      <p:ext uri="{BB962C8B-B14F-4D97-AF65-F5344CB8AC3E}">
        <p14:creationId xmlns:p14="http://schemas.microsoft.com/office/powerpoint/2010/main" val="24630093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hf hdr="0" ftr="0" dt="0"/>
  <p:txStyles>
    <p:titleStyle>
      <a:lvl1pPr algn="l" rtl="0" eaLnBrk="0" fontAlgn="base" hangingPunct="0">
        <a:spcBef>
          <a:spcPct val="0"/>
        </a:spcBef>
        <a:spcAft>
          <a:spcPct val="0"/>
        </a:spcAft>
        <a:defRPr sz="2000"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600" b="1">
          <a:solidFill>
            <a:schemeClr val="bg1"/>
          </a:solidFill>
          <a:latin typeface="Times New Roman" pitchFamily="18" charset="0"/>
          <a:ea typeface="楷体_GB2312" pitchFamily="1" charset="-122"/>
          <a:cs typeface="楷体_GB2312"/>
        </a:defRPr>
      </a:lvl2pPr>
      <a:lvl3pPr algn="l" rtl="0" eaLnBrk="0" fontAlgn="base" hangingPunct="0">
        <a:spcBef>
          <a:spcPct val="0"/>
        </a:spcBef>
        <a:spcAft>
          <a:spcPct val="0"/>
        </a:spcAft>
        <a:defRPr sz="3600" b="1">
          <a:solidFill>
            <a:schemeClr val="bg1"/>
          </a:solidFill>
          <a:latin typeface="Times New Roman" pitchFamily="18" charset="0"/>
          <a:ea typeface="楷体_GB2312" pitchFamily="1" charset="-122"/>
          <a:cs typeface="楷体_GB2312"/>
        </a:defRPr>
      </a:lvl3pPr>
      <a:lvl4pPr algn="l" rtl="0" eaLnBrk="0" fontAlgn="base" hangingPunct="0">
        <a:spcBef>
          <a:spcPct val="0"/>
        </a:spcBef>
        <a:spcAft>
          <a:spcPct val="0"/>
        </a:spcAft>
        <a:defRPr sz="3600" b="1">
          <a:solidFill>
            <a:schemeClr val="bg1"/>
          </a:solidFill>
          <a:latin typeface="Times New Roman" pitchFamily="18" charset="0"/>
          <a:ea typeface="楷体_GB2312" pitchFamily="1" charset="-122"/>
          <a:cs typeface="楷体_GB2312"/>
        </a:defRPr>
      </a:lvl4pPr>
      <a:lvl5pPr algn="l" rtl="0" eaLnBrk="0" fontAlgn="base" hangingPunct="0">
        <a:spcBef>
          <a:spcPct val="0"/>
        </a:spcBef>
        <a:spcAft>
          <a:spcPct val="0"/>
        </a:spcAft>
        <a:defRPr sz="3600" b="1">
          <a:solidFill>
            <a:schemeClr val="bg1"/>
          </a:solidFill>
          <a:latin typeface="Times New Roman" pitchFamily="18" charset="0"/>
          <a:ea typeface="楷体_GB2312" pitchFamily="1" charset="-122"/>
          <a:cs typeface="楷体_GB2312"/>
        </a:defRPr>
      </a:lvl5pPr>
      <a:lvl6pPr marL="457200" algn="l" rtl="0" eaLnBrk="0" fontAlgn="base" hangingPunct="0">
        <a:spcBef>
          <a:spcPct val="0"/>
        </a:spcBef>
        <a:spcAft>
          <a:spcPct val="0"/>
        </a:spcAft>
        <a:defRPr sz="3600" b="1">
          <a:solidFill>
            <a:schemeClr val="bg1"/>
          </a:solidFill>
          <a:latin typeface="Times New Roman" pitchFamily="18" charset="0"/>
          <a:ea typeface="楷体_GB2312" pitchFamily="1" charset="-122"/>
        </a:defRPr>
      </a:lvl6pPr>
      <a:lvl7pPr marL="914400" algn="l" rtl="0" eaLnBrk="0" fontAlgn="base" hangingPunct="0">
        <a:spcBef>
          <a:spcPct val="0"/>
        </a:spcBef>
        <a:spcAft>
          <a:spcPct val="0"/>
        </a:spcAft>
        <a:defRPr sz="3600" b="1">
          <a:solidFill>
            <a:schemeClr val="bg1"/>
          </a:solidFill>
          <a:latin typeface="Times New Roman" pitchFamily="18" charset="0"/>
          <a:ea typeface="楷体_GB2312" pitchFamily="1" charset="-122"/>
        </a:defRPr>
      </a:lvl7pPr>
      <a:lvl8pPr marL="1371600" algn="l" rtl="0" eaLnBrk="0" fontAlgn="base" hangingPunct="0">
        <a:spcBef>
          <a:spcPct val="0"/>
        </a:spcBef>
        <a:spcAft>
          <a:spcPct val="0"/>
        </a:spcAft>
        <a:defRPr sz="3600" b="1">
          <a:solidFill>
            <a:schemeClr val="bg1"/>
          </a:solidFill>
          <a:latin typeface="Times New Roman" pitchFamily="18" charset="0"/>
          <a:ea typeface="楷体_GB2312" pitchFamily="1" charset="-122"/>
        </a:defRPr>
      </a:lvl8pPr>
      <a:lvl9pPr marL="1828800" algn="l" rtl="0" eaLnBrk="0" fontAlgn="base" hangingPunct="0">
        <a:spcBef>
          <a:spcPct val="0"/>
        </a:spcBef>
        <a:spcAft>
          <a:spcPct val="0"/>
        </a:spcAft>
        <a:defRPr sz="3600" b="1">
          <a:solidFill>
            <a:schemeClr val="bg1"/>
          </a:solidFill>
          <a:latin typeface="Times New Roman" pitchFamily="18" charset="0"/>
          <a:ea typeface="楷体_GB2312" pitchFamily="1" charset="-122"/>
        </a:defRPr>
      </a:lvl9pPr>
    </p:titleStyle>
    <p:bodyStyle>
      <a:lvl1pPr marL="342900" indent="-342900" algn="l" rtl="0" eaLnBrk="0" fontAlgn="base" hangingPunct="0">
        <a:spcBef>
          <a:spcPct val="20000"/>
        </a:spcBef>
        <a:spcAft>
          <a:spcPct val="0"/>
        </a:spcAft>
        <a:buClr>
          <a:srgbClr val="0033CC"/>
        </a:buClr>
        <a:buFont typeface="Wingdings" pitchFamily="2" charset="2"/>
        <a:buChar char="Ø"/>
        <a:defRPr sz="2800" b="1">
          <a:solidFill>
            <a:schemeClr val="accent1"/>
          </a:solidFill>
          <a:latin typeface="+mn-lt"/>
          <a:ea typeface="+mn-ea"/>
          <a:cs typeface="楷体_GB2312"/>
        </a:defRPr>
      </a:lvl1pPr>
      <a:lvl2pPr marL="742950" indent="-285750" algn="l" rtl="0" eaLnBrk="0" fontAlgn="base" hangingPunct="0">
        <a:spcBef>
          <a:spcPct val="20000"/>
        </a:spcBef>
        <a:spcAft>
          <a:spcPct val="0"/>
        </a:spcAft>
        <a:buClr>
          <a:schemeClr val="accent1"/>
        </a:buClr>
        <a:buFont typeface="Wingdings" pitchFamily="2" charset="2"/>
        <a:buChar char="l"/>
        <a:defRPr sz="2800" b="1">
          <a:solidFill>
            <a:schemeClr val="accent1"/>
          </a:solidFill>
          <a:latin typeface="+mn-lt"/>
          <a:ea typeface="+mn-ea"/>
          <a:cs typeface="楷体_GB2312"/>
        </a:defRPr>
      </a:lvl2pPr>
      <a:lvl3pPr marL="1143000" indent="-228600" algn="l" rtl="0" eaLnBrk="0" fontAlgn="base" hangingPunct="0">
        <a:spcBef>
          <a:spcPct val="20000"/>
        </a:spcBef>
        <a:spcAft>
          <a:spcPct val="0"/>
        </a:spcAft>
        <a:buClr>
          <a:srgbClr val="0033CC"/>
        </a:buClr>
        <a:buChar char="•"/>
        <a:defRPr sz="2400" b="1">
          <a:solidFill>
            <a:schemeClr val="accent1"/>
          </a:solidFill>
          <a:latin typeface="+mn-lt"/>
          <a:ea typeface="+mn-ea"/>
          <a:cs typeface="楷体_GB2312"/>
        </a:defRPr>
      </a:lvl3pPr>
      <a:lvl4pPr marL="1600200" indent="-228600" algn="l" rtl="0" eaLnBrk="0" fontAlgn="base" hangingPunct="0">
        <a:spcBef>
          <a:spcPct val="20000"/>
        </a:spcBef>
        <a:spcAft>
          <a:spcPct val="0"/>
        </a:spcAft>
        <a:buChar char="–"/>
        <a:defRPr sz="2000" b="1">
          <a:solidFill>
            <a:schemeClr val="accent1"/>
          </a:solidFill>
          <a:latin typeface="+mn-lt"/>
          <a:ea typeface="+mn-ea"/>
          <a:cs typeface="楷体_GB2312"/>
        </a:defRPr>
      </a:lvl4pPr>
      <a:lvl5pPr marL="2057400" indent="-228600" algn="l" rtl="0" eaLnBrk="0" fontAlgn="base" hangingPunct="0">
        <a:spcBef>
          <a:spcPct val="20000"/>
        </a:spcBef>
        <a:spcAft>
          <a:spcPct val="0"/>
        </a:spcAft>
        <a:buChar char="»"/>
        <a:defRPr sz="2000" b="1">
          <a:solidFill>
            <a:schemeClr val="accent1"/>
          </a:solidFill>
          <a:latin typeface="+mn-lt"/>
          <a:ea typeface="+mn-ea"/>
          <a:cs typeface="楷体_GB2312"/>
        </a:defRPr>
      </a:lvl5pPr>
      <a:lvl6pPr marL="2514600" indent="-228600" algn="l" rtl="0" eaLnBrk="0" fontAlgn="base" hangingPunct="0">
        <a:spcBef>
          <a:spcPct val="20000"/>
        </a:spcBef>
        <a:spcAft>
          <a:spcPct val="0"/>
        </a:spcAft>
        <a:buChar char="»"/>
        <a:defRPr sz="2000" b="1">
          <a:solidFill>
            <a:srgbClr val="000099"/>
          </a:solidFill>
          <a:latin typeface="+mn-lt"/>
          <a:ea typeface="+mn-ea"/>
        </a:defRPr>
      </a:lvl6pPr>
      <a:lvl7pPr marL="2971800" indent="-228600" algn="l" rtl="0" eaLnBrk="0" fontAlgn="base" hangingPunct="0">
        <a:spcBef>
          <a:spcPct val="20000"/>
        </a:spcBef>
        <a:spcAft>
          <a:spcPct val="0"/>
        </a:spcAft>
        <a:buChar char="»"/>
        <a:defRPr sz="2000" b="1">
          <a:solidFill>
            <a:srgbClr val="000099"/>
          </a:solidFill>
          <a:latin typeface="+mn-lt"/>
          <a:ea typeface="+mn-ea"/>
        </a:defRPr>
      </a:lvl7pPr>
      <a:lvl8pPr marL="3429000" indent="-228600" algn="l" rtl="0" eaLnBrk="0" fontAlgn="base" hangingPunct="0">
        <a:spcBef>
          <a:spcPct val="20000"/>
        </a:spcBef>
        <a:spcAft>
          <a:spcPct val="0"/>
        </a:spcAft>
        <a:buChar char="»"/>
        <a:defRPr sz="2000" b="1">
          <a:solidFill>
            <a:srgbClr val="000099"/>
          </a:solidFill>
          <a:latin typeface="+mn-lt"/>
          <a:ea typeface="+mn-ea"/>
        </a:defRPr>
      </a:lvl8pPr>
      <a:lvl9pPr marL="3886200" indent="-228600" algn="l" rtl="0" eaLnBrk="0" fontAlgn="base" hangingPunct="0">
        <a:spcBef>
          <a:spcPct val="20000"/>
        </a:spcBef>
        <a:spcAft>
          <a:spcPct val="0"/>
        </a:spcAft>
        <a:buChar char="»"/>
        <a:defRPr sz="2000" b="1">
          <a:solidFill>
            <a:srgbClr val="0000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D302F-5E2D-4FF9-A986-02603DCE6FDA}" type="datetimeFigureOut">
              <a:rPr lang="zh-CN" altLang="en-US" smtClean="0"/>
              <a:pPr/>
              <a:t>2018/7/16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val="11702539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5.jpeg"/><Relationship Id="rId5" Type="http://schemas.microsoft.com/office/2007/relationships/hdphoto" Target="../media/hdphoto1.wdp"/><Relationship Id="rId10" Type="http://schemas.openxmlformats.org/officeDocument/2006/relationships/image" Target="../media/image54.jpg"/><Relationship Id="rId4" Type="http://schemas.openxmlformats.org/officeDocument/2006/relationships/image" Target="../media/image50.png"/><Relationship Id="rId9"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4294967295"/>
          </p:nvPr>
        </p:nvSpPr>
        <p:spPr>
          <a:xfrm>
            <a:off x="1800542" y="1259570"/>
            <a:ext cx="6903952" cy="1819100"/>
          </a:xfrm>
          <a:prstGeom prst="rect">
            <a:avLst/>
          </a:prstGeom>
        </p:spPr>
        <p:txBody>
          <a:bodyPr/>
          <a:lstStyle/>
          <a:p>
            <a:pPr marL="0" indent="0" algn="ctr" eaLnBrk="1" hangingPunct="1">
              <a:lnSpc>
                <a:spcPct val="140000"/>
              </a:lnSpc>
              <a:spcBef>
                <a:spcPct val="0"/>
              </a:spcBef>
              <a:buNone/>
            </a:pPr>
            <a:r>
              <a:rPr lang="en-US" altLang="zh-CN" dirty="0">
                <a:solidFill>
                  <a:schemeClr val="bg1"/>
                </a:solidFill>
                <a:latin typeface="Helvetica" panose="020B0604020202030204" pitchFamily="34" charset="0"/>
                <a:ea typeface="微软雅黑" panose="020B0503020204020204" pitchFamily="34" charset="-122"/>
                <a:cs typeface="Times New Roman" panose="02020603050405020304" pitchFamily="18" charset="0"/>
              </a:rPr>
              <a:t>The Fluid Elastic Instability of Concentric Arrays of Tube Bundles Subjected on Cross Flow</a:t>
            </a:r>
            <a:endParaRPr lang="zh-CN" altLang="en-US" dirty="0">
              <a:solidFill>
                <a:schemeClr val="bg1"/>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7" name="Title 16"/>
          <p:cNvSpPr>
            <a:spLocks noGrp="1" noChangeArrowheads="1"/>
          </p:cNvSpPr>
          <p:nvPr/>
        </p:nvSpPr>
        <p:spPr bwMode="auto">
          <a:xfrm>
            <a:off x="5146344" y="5560330"/>
            <a:ext cx="3692840" cy="966644"/>
          </a:xfrm>
          <a:prstGeom prst="rect">
            <a:avLst/>
          </a:prstGeom>
          <a:noFill/>
          <a:ln w="9525">
            <a:noFill/>
            <a:miter lim="800000"/>
            <a:headEnd/>
            <a:tailEnd/>
          </a:ln>
          <a:effectLst/>
        </p:spPr>
        <p:txBody>
          <a:bodyPr/>
          <a:lstStyle/>
          <a:p>
            <a:pPr eaLnBrk="0" fontAlgn="base" hangingPunct="0">
              <a:lnSpc>
                <a:spcPct val="125000"/>
              </a:lnSpc>
              <a:spcBef>
                <a:spcPct val="0"/>
              </a:spcBef>
              <a:spcAft>
                <a:spcPct val="0"/>
              </a:spcAft>
              <a:buSzPct val="100000"/>
            </a:pPr>
            <a:r>
              <a:rPr lang="en-US" altLang="zh-CN" sz="2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sym typeface="楷体" pitchFamily="49" charset="-122"/>
              </a:rPr>
              <a:t>Presenter: Wei Xu</a:t>
            </a:r>
          </a:p>
          <a:p>
            <a:pPr eaLnBrk="0" fontAlgn="base" hangingPunct="0">
              <a:lnSpc>
                <a:spcPct val="125000"/>
              </a:lnSpc>
              <a:spcBef>
                <a:spcPct val="0"/>
              </a:spcBef>
              <a:spcAft>
                <a:spcPct val="0"/>
              </a:spcAft>
              <a:buSzPct val="100000"/>
            </a:pPr>
            <a:r>
              <a:rPr lang="en-US" altLang="zh-CN" sz="2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sym typeface="楷体" pitchFamily="49" charset="-122"/>
              </a:rPr>
              <a:t>Tianjin University, China</a:t>
            </a:r>
          </a:p>
        </p:txBody>
      </p:sp>
      <p:pic>
        <p:nvPicPr>
          <p:cNvPr id="6" name="图片 5">
            <a:extLst>
              <a:ext uri="{FF2B5EF4-FFF2-40B4-BE49-F238E27FC236}">
                <a16:creationId xmlns:a16="http://schemas.microsoft.com/office/drawing/2014/main" id="{74571DDE-19E0-4681-98FE-AE0EA531B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09" y="4005064"/>
            <a:ext cx="3779912" cy="2521910"/>
          </a:xfrm>
          <a:prstGeom prst="rect">
            <a:avLst/>
          </a:prstGeom>
        </p:spPr>
      </p:pic>
    </p:spTree>
    <p:extLst>
      <p:ext uri="{BB962C8B-B14F-4D97-AF65-F5344CB8AC3E}">
        <p14:creationId xmlns:p14="http://schemas.microsoft.com/office/powerpoint/2010/main" val="4179427822"/>
      </p:ext>
    </p:extLst>
  </p:cSld>
  <p:clrMapOvr>
    <a:masterClrMapping/>
  </p:clrMapOvr>
  <p:transition advTm="1724">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9E1B16-F708-419D-BB28-E67E8D242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124" y="1660497"/>
            <a:ext cx="3963752" cy="3486117"/>
          </a:xfrm>
          <a:prstGeom prst="rect">
            <a:avLst/>
          </a:prstGeom>
        </p:spPr>
      </p:pic>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10</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Test tube bundles</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7" name="矩形 6">
            <a:extLst>
              <a:ext uri="{FF2B5EF4-FFF2-40B4-BE49-F238E27FC236}">
                <a16:creationId xmlns:a16="http://schemas.microsoft.com/office/drawing/2014/main" id="{49698AB4-7F15-43B4-AF05-436195467338}"/>
              </a:ext>
            </a:extLst>
          </p:cNvPr>
          <p:cNvSpPr/>
          <p:nvPr/>
        </p:nvSpPr>
        <p:spPr>
          <a:xfrm>
            <a:off x="1342024" y="4979424"/>
            <a:ext cx="6459952" cy="1554785"/>
          </a:xfrm>
          <a:prstGeom prst="rect">
            <a:avLst/>
          </a:prstGeom>
          <a:ln w="28575">
            <a:noFill/>
          </a:ln>
        </p:spPr>
        <p:txBody>
          <a:bodyPr wrap="square">
            <a:spAutoFit/>
          </a:bodyPr>
          <a:lstStyle/>
          <a:p>
            <a:pPr marL="4572" algn="just">
              <a:lnSpc>
                <a:spcPct val="110000"/>
              </a:lnSpc>
            </a:pPr>
            <a:r>
              <a:rPr lang="en-US" altLang="zh-CN" sz="2200" dirty="0">
                <a:solidFill>
                  <a:srgbClr val="2980B9"/>
                </a:solidFill>
                <a:latin typeface="Helvetica" panose="020B0604020202030204" pitchFamily="34" charset="0"/>
                <a:ea typeface="微软雅黑" panose="020B0503020204020204" pitchFamily="34" charset="-122"/>
              </a:rPr>
              <a:t>Concentric arrays</a:t>
            </a:r>
          </a:p>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60-degree angle as a cycle</a:t>
            </a:r>
          </a:p>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3 representative incident angles</a:t>
            </a:r>
          </a:p>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Radial/circumferential pitch of 33.6/36.4 mm</a:t>
            </a:r>
          </a:p>
        </p:txBody>
      </p:sp>
      <p:sp>
        <p:nvSpPr>
          <p:cNvPr id="10" name="矩形 9">
            <a:extLst>
              <a:ext uri="{FF2B5EF4-FFF2-40B4-BE49-F238E27FC236}">
                <a16:creationId xmlns:a16="http://schemas.microsoft.com/office/drawing/2014/main" id="{816010AB-B66D-4285-8C44-0AA77AC43D34}"/>
              </a:ext>
            </a:extLst>
          </p:cNvPr>
          <p:cNvSpPr/>
          <p:nvPr/>
        </p:nvSpPr>
        <p:spPr>
          <a:xfrm>
            <a:off x="6266359" y="3106880"/>
            <a:ext cx="1589772"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0-degree angle</a:t>
            </a:r>
          </a:p>
        </p:txBody>
      </p:sp>
      <p:sp>
        <p:nvSpPr>
          <p:cNvPr id="22" name="矩形 21">
            <a:extLst>
              <a:ext uri="{FF2B5EF4-FFF2-40B4-BE49-F238E27FC236}">
                <a16:creationId xmlns:a16="http://schemas.microsoft.com/office/drawing/2014/main" id="{8096C52D-1F65-4396-84D2-DE5CA5F9135A}"/>
              </a:ext>
            </a:extLst>
          </p:cNvPr>
          <p:cNvSpPr/>
          <p:nvPr/>
        </p:nvSpPr>
        <p:spPr>
          <a:xfrm>
            <a:off x="6148294" y="2648957"/>
            <a:ext cx="1712674"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15-degree angle</a:t>
            </a:r>
          </a:p>
        </p:txBody>
      </p:sp>
      <p:sp>
        <p:nvSpPr>
          <p:cNvPr id="23" name="矩形 22">
            <a:extLst>
              <a:ext uri="{FF2B5EF4-FFF2-40B4-BE49-F238E27FC236}">
                <a16:creationId xmlns:a16="http://schemas.microsoft.com/office/drawing/2014/main" id="{6353EF23-5861-426F-838E-ED2D95E2E275}"/>
              </a:ext>
            </a:extLst>
          </p:cNvPr>
          <p:cNvSpPr/>
          <p:nvPr/>
        </p:nvSpPr>
        <p:spPr>
          <a:xfrm>
            <a:off x="5984457" y="2171370"/>
            <a:ext cx="1712674"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30-degree angle</a:t>
            </a:r>
          </a:p>
        </p:txBody>
      </p:sp>
      <p:sp>
        <p:nvSpPr>
          <p:cNvPr id="14" name="矩形 13">
            <a:extLst>
              <a:ext uri="{FF2B5EF4-FFF2-40B4-BE49-F238E27FC236}">
                <a16:creationId xmlns:a16="http://schemas.microsoft.com/office/drawing/2014/main" id="{B6572F1C-CB94-426A-8AC5-525D70240F6C}"/>
              </a:ext>
            </a:extLst>
          </p:cNvPr>
          <p:cNvSpPr/>
          <p:nvPr/>
        </p:nvSpPr>
        <p:spPr>
          <a:xfrm>
            <a:off x="5881510" y="4797308"/>
            <a:ext cx="1920137" cy="343364"/>
          </a:xfrm>
          <a:prstGeom prst="rect">
            <a:avLst/>
          </a:prstGeom>
          <a:noFill/>
        </p:spPr>
        <p:txBody>
          <a:bodyPr wrap="square">
            <a:spAutoFit/>
          </a:bodyPr>
          <a:lstStyle/>
          <a:p>
            <a:pP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Fig.3 Tube bundles</a:t>
            </a:r>
          </a:p>
        </p:txBody>
      </p:sp>
      <p:sp>
        <p:nvSpPr>
          <p:cNvPr id="15" name="矩形 14">
            <a:extLst>
              <a:ext uri="{FF2B5EF4-FFF2-40B4-BE49-F238E27FC236}">
                <a16:creationId xmlns:a16="http://schemas.microsoft.com/office/drawing/2014/main" id="{02AB650E-2198-4E95-8778-152828EB823B}"/>
              </a:ext>
            </a:extLst>
          </p:cNvPr>
          <p:cNvSpPr/>
          <p:nvPr/>
        </p:nvSpPr>
        <p:spPr>
          <a:xfrm>
            <a:off x="3377687" y="5598737"/>
            <a:ext cx="2388626"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Fig.4 Tube specimens</a:t>
            </a:r>
          </a:p>
        </p:txBody>
      </p:sp>
      <p:sp>
        <p:nvSpPr>
          <p:cNvPr id="25" name="矩形 24">
            <a:extLst>
              <a:ext uri="{FF2B5EF4-FFF2-40B4-BE49-F238E27FC236}">
                <a16:creationId xmlns:a16="http://schemas.microsoft.com/office/drawing/2014/main" id="{B47D9B79-4B45-4CA1-B032-58ABAA232EC4}"/>
              </a:ext>
            </a:extLst>
          </p:cNvPr>
          <p:cNvSpPr/>
          <p:nvPr/>
        </p:nvSpPr>
        <p:spPr>
          <a:xfrm>
            <a:off x="1342024" y="2056811"/>
            <a:ext cx="6459952" cy="437556"/>
          </a:xfrm>
          <a:prstGeom prst="rect">
            <a:avLst/>
          </a:prstGeom>
          <a:ln w="28575">
            <a:noFill/>
          </a:ln>
        </p:spPr>
        <p:txBody>
          <a:bodyPr wrap="square">
            <a:spAutoFit/>
          </a:bodyPr>
          <a:lstStyle/>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Flexible tube: aluminum alloy</a:t>
            </a:r>
          </a:p>
        </p:txBody>
      </p:sp>
      <p:pic>
        <p:nvPicPr>
          <p:cNvPr id="27" name="图片 26">
            <a:extLst>
              <a:ext uri="{FF2B5EF4-FFF2-40B4-BE49-F238E27FC236}">
                <a16:creationId xmlns:a16="http://schemas.microsoft.com/office/drawing/2014/main" id="{9AA959B1-8055-47B0-9D64-1A3905995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496782"/>
            <a:ext cx="7010400" cy="1011868"/>
          </a:xfrm>
          <a:prstGeom prst="rect">
            <a:avLst/>
          </a:prstGeom>
        </p:spPr>
      </p:pic>
      <p:sp>
        <p:nvSpPr>
          <p:cNvPr id="28" name="矩形 27">
            <a:extLst>
              <a:ext uri="{FF2B5EF4-FFF2-40B4-BE49-F238E27FC236}">
                <a16:creationId xmlns:a16="http://schemas.microsoft.com/office/drawing/2014/main" id="{069BC657-5254-40DE-B2B5-EF2046511AF7}"/>
              </a:ext>
            </a:extLst>
          </p:cNvPr>
          <p:cNvSpPr/>
          <p:nvPr/>
        </p:nvSpPr>
        <p:spPr>
          <a:xfrm>
            <a:off x="1342023" y="3848355"/>
            <a:ext cx="6834413" cy="437556"/>
          </a:xfrm>
          <a:prstGeom prst="rect">
            <a:avLst/>
          </a:prstGeom>
          <a:ln w="28575">
            <a:noFill/>
          </a:ln>
        </p:spPr>
        <p:txBody>
          <a:bodyPr wrap="square">
            <a:spAutoFit/>
          </a:bodyPr>
          <a:lstStyle/>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Rigid tube: steel; natural frequency of 140.6 Hz</a:t>
            </a:r>
          </a:p>
        </p:txBody>
      </p:sp>
      <p:pic>
        <p:nvPicPr>
          <p:cNvPr id="30" name="图片 29">
            <a:extLst>
              <a:ext uri="{FF2B5EF4-FFF2-40B4-BE49-F238E27FC236}">
                <a16:creationId xmlns:a16="http://schemas.microsoft.com/office/drawing/2014/main" id="{2728F8D0-620B-400D-AF85-D9FC89579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285911"/>
            <a:ext cx="7010400" cy="1000687"/>
          </a:xfrm>
          <a:prstGeom prst="rect">
            <a:avLst/>
          </a:prstGeom>
        </p:spPr>
      </p:pic>
    </p:spTree>
    <p:extLst>
      <p:ext uri="{BB962C8B-B14F-4D97-AF65-F5344CB8AC3E}">
        <p14:creationId xmlns:p14="http://schemas.microsoft.com/office/powerpoint/2010/main" val="84246234"/>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2" grpId="0"/>
      <p:bldP spid="23" grpId="0"/>
      <p:bldP spid="14" grpId="0"/>
      <p:bldP spid="15" grpId="0"/>
      <p:bldP spid="2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11</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Water tunnel test system</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7" name="矩形 6">
            <a:extLst>
              <a:ext uri="{FF2B5EF4-FFF2-40B4-BE49-F238E27FC236}">
                <a16:creationId xmlns:a16="http://schemas.microsoft.com/office/drawing/2014/main" id="{49698AB4-7F15-43B4-AF05-436195467338}"/>
              </a:ext>
            </a:extLst>
          </p:cNvPr>
          <p:cNvSpPr/>
          <p:nvPr/>
        </p:nvSpPr>
        <p:spPr>
          <a:xfrm>
            <a:off x="3944679" y="2323333"/>
            <a:ext cx="4784651" cy="2825902"/>
          </a:xfrm>
          <a:prstGeom prst="rect">
            <a:avLst/>
          </a:prstGeom>
          <a:ln w="28575">
            <a:noFill/>
          </a:ln>
        </p:spPr>
        <p:txBody>
          <a:bodyPr wrap="square">
            <a:spAutoFit/>
          </a:bodyPr>
          <a:lstStyle/>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Tubes were placed horizontally in order to facilitate the vibration test</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effect of gravity is small and negligible</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turbulence intensity is less than 5% through the steady-flow zone in the upstream</a:t>
            </a:r>
          </a:p>
        </p:txBody>
      </p:sp>
      <p:pic>
        <p:nvPicPr>
          <p:cNvPr id="5" name="图片 4">
            <a:extLst>
              <a:ext uri="{FF2B5EF4-FFF2-40B4-BE49-F238E27FC236}">
                <a16:creationId xmlns:a16="http://schemas.microsoft.com/office/drawing/2014/main" id="{21033313-0917-40D9-A811-A74DDC63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 y="2323333"/>
            <a:ext cx="3131727" cy="3677679"/>
          </a:xfrm>
          <a:prstGeom prst="rect">
            <a:avLst/>
          </a:prstGeom>
        </p:spPr>
      </p:pic>
      <p:sp>
        <p:nvSpPr>
          <p:cNvPr id="8" name="矩形 7">
            <a:extLst>
              <a:ext uri="{FF2B5EF4-FFF2-40B4-BE49-F238E27FC236}">
                <a16:creationId xmlns:a16="http://schemas.microsoft.com/office/drawing/2014/main" id="{C976EC21-D9ED-4DFB-A3B9-CFF7E77B7939}"/>
              </a:ext>
            </a:extLst>
          </p:cNvPr>
          <p:cNvSpPr/>
          <p:nvPr/>
        </p:nvSpPr>
        <p:spPr>
          <a:xfrm>
            <a:off x="3546397" y="5657648"/>
            <a:ext cx="4423559" cy="343364"/>
          </a:xfrm>
          <a:prstGeom prst="rect">
            <a:avLst/>
          </a:prstGeom>
          <a:noFill/>
        </p:spPr>
        <p:txBody>
          <a:bodyPr wrap="square">
            <a:spAutoFit/>
          </a:bodyPr>
          <a:lstStyle/>
          <a:p>
            <a:pP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Fig.5 Cross-sectional schematic of test section</a:t>
            </a:r>
          </a:p>
        </p:txBody>
      </p:sp>
    </p:spTree>
    <p:extLst>
      <p:ext uri="{BB962C8B-B14F-4D97-AF65-F5344CB8AC3E}">
        <p14:creationId xmlns:p14="http://schemas.microsoft.com/office/powerpoint/2010/main" val="233413154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12</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Visual image processing system</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7" name="矩形 6">
            <a:extLst>
              <a:ext uri="{FF2B5EF4-FFF2-40B4-BE49-F238E27FC236}">
                <a16:creationId xmlns:a16="http://schemas.microsoft.com/office/drawing/2014/main" id="{49698AB4-7F15-43B4-AF05-436195467338}"/>
              </a:ext>
            </a:extLst>
          </p:cNvPr>
          <p:cNvSpPr/>
          <p:nvPr/>
        </p:nvSpPr>
        <p:spPr>
          <a:xfrm>
            <a:off x="185631" y="2492041"/>
            <a:ext cx="4386369" cy="2902846"/>
          </a:xfrm>
          <a:prstGeom prst="rect">
            <a:avLst/>
          </a:prstGeom>
          <a:ln w="28575">
            <a:noFill/>
          </a:ln>
        </p:spPr>
        <p:txBody>
          <a:bodyPr wrap="square">
            <a:spAutoFit/>
          </a:bodyPr>
          <a:lstStyle/>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Sampling frequency:</a:t>
            </a:r>
          </a:p>
          <a:p>
            <a:pPr marL="3474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400 Hz</a:t>
            </a:r>
          </a:p>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High-frequency floodlight:</a:t>
            </a:r>
          </a:p>
          <a:p>
            <a:pPr marL="3474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the guarantee of clear contour</a:t>
            </a:r>
          </a:p>
          <a:p>
            <a:pPr marL="347472" indent="-342900" algn="just">
              <a:lnSpc>
                <a:spcPct val="110000"/>
              </a:lnSpc>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Electric power source:</a:t>
            </a:r>
          </a:p>
          <a:p>
            <a:pPr marL="3474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the supply of high-frequency AC</a:t>
            </a:r>
          </a:p>
        </p:txBody>
      </p:sp>
      <p:pic>
        <p:nvPicPr>
          <p:cNvPr id="1026" name="图片 8">
            <a:extLst>
              <a:ext uri="{FF2B5EF4-FFF2-40B4-BE49-F238E27FC236}">
                <a16:creationId xmlns:a16="http://schemas.microsoft.com/office/drawing/2014/main" id="{81AB1EDA-B940-462B-AD69-472173E66E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186" y="1660497"/>
            <a:ext cx="3941183" cy="48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FA5269BF-352E-405F-8F9B-7D3233C58ECF}"/>
              </a:ext>
            </a:extLst>
          </p:cNvPr>
          <p:cNvSpPr/>
          <p:nvPr/>
        </p:nvSpPr>
        <p:spPr>
          <a:xfrm>
            <a:off x="5431561" y="1660497"/>
            <a:ext cx="125631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test section</a:t>
            </a:r>
          </a:p>
        </p:txBody>
      </p:sp>
      <p:sp>
        <p:nvSpPr>
          <p:cNvPr id="9" name="矩形 8">
            <a:extLst>
              <a:ext uri="{FF2B5EF4-FFF2-40B4-BE49-F238E27FC236}">
                <a16:creationId xmlns:a16="http://schemas.microsoft.com/office/drawing/2014/main" id="{B3756E17-7FDD-433C-A869-FA4327F7E972}"/>
              </a:ext>
            </a:extLst>
          </p:cNvPr>
          <p:cNvSpPr/>
          <p:nvPr/>
        </p:nvSpPr>
        <p:spPr>
          <a:xfrm>
            <a:off x="6616490" y="1660497"/>
            <a:ext cx="2421184"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high-frequency floodlight</a:t>
            </a:r>
          </a:p>
        </p:txBody>
      </p:sp>
      <p:sp>
        <p:nvSpPr>
          <p:cNvPr id="10" name="矩形 9">
            <a:extLst>
              <a:ext uri="{FF2B5EF4-FFF2-40B4-BE49-F238E27FC236}">
                <a16:creationId xmlns:a16="http://schemas.microsoft.com/office/drawing/2014/main" id="{CCB8E129-0290-4A3E-92DF-84DC86D99F95}"/>
              </a:ext>
            </a:extLst>
          </p:cNvPr>
          <p:cNvSpPr/>
          <p:nvPr/>
        </p:nvSpPr>
        <p:spPr>
          <a:xfrm>
            <a:off x="6159934" y="4335630"/>
            <a:ext cx="1210592"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high-speed camera</a:t>
            </a:r>
          </a:p>
        </p:txBody>
      </p:sp>
      <p:sp>
        <p:nvSpPr>
          <p:cNvPr id="11" name="矩形 10">
            <a:extLst>
              <a:ext uri="{FF2B5EF4-FFF2-40B4-BE49-F238E27FC236}">
                <a16:creationId xmlns:a16="http://schemas.microsoft.com/office/drawing/2014/main" id="{F971E804-C16C-4651-8010-EF22C112C194}"/>
              </a:ext>
            </a:extLst>
          </p:cNvPr>
          <p:cNvSpPr/>
          <p:nvPr/>
        </p:nvSpPr>
        <p:spPr>
          <a:xfrm>
            <a:off x="7528611" y="5920002"/>
            <a:ext cx="1429758"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electric power source</a:t>
            </a:r>
          </a:p>
        </p:txBody>
      </p:sp>
      <p:cxnSp>
        <p:nvCxnSpPr>
          <p:cNvPr id="4" name="直接连接符 3">
            <a:extLst>
              <a:ext uri="{FF2B5EF4-FFF2-40B4-BE49-F238E27FC236}">
                <a16:creationId xmlns:a16="http://schemas.microsoft.com/office/drawing/2014/main" id="{74A6ED44-9947-4D3F-870D-293C60E75FCE}"/>
              </a:ext>
            </a:extLst>
          </p:cNvPr>
          <p:cNvCxnSpPr>
            <a:cxnSpLocks/>
          </p:cNvCxnSpPr>
          <p:nvPr/>
        </p:nvCxnSpPr>
        <p:spPr bwMode="auto">
          <a:xfrm>
            <a:off x="6032533" y="2003861"/>
            <a:ext cx="732697" cy="452260"/>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5F4AED53-1014-4A80-8857-367AEA73B004}"/>
              </a:ext>
            </a:extLst>
          </p:cNvPr>
          <p:cNvCxnSpPr>
            <a:cxnSpLocks/>
            <a:stCxn id="9" idx="2"/>
          </p:cNvCxnSpPr>
          <p:nvPr/>
        </p:nvCxnSpPr>
        <p:spPr bwMode="auto">
          <a:xfrm>
            <a:off x="7827082" y="2003861"/>
            <a:ext cx="120741" cy="518509"/>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36581263-9D55-480D-B616-A136EA8CB14B}"/>
              </a:ext>
            </a:extLst>
          </p:cNvPr>
          <p:cNvCxnSpPr>
            <a:cxnSpLocks/>
          </p:cNvCxnSpPr>
          <p:nvPr/>
        </p:nvCxnSpPr>
        <p:spPr bwMode="auto">
          <a:xfrm>
            <a:off x="6059718" y="3795510"/>
            <a:ext cx="628158" cy="540120"/>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4069C7FF-8A0F-45CB-AB49-F92031AD8580}"/>
              </a:ext>
            </a:extLst>
          </p:cNvPr>
          <p:cNvCxnSpPr>
            <a:cxnSpLocks/>
            <a:endCxn id="11" idx="0"/>
          </p:cNvCxnSpPr>
          <p:nvPr/>
        </p:nvCxnSpPr>
        <p:spPr bwMode="auto">
          <a:xfrm flipH="1">
            <a:off x="8243490" y="4642733"/>
            <a:ext cx="290910" cy="1277269"/>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id="{F0FCDB6C-26A4-4675-A600-51DC166A37B2}"/>
              </a:ext>
            </a:extLst>
          </p:cNvPr>
          <p:cNvSpPr/>
          <p:nvPr/>
        </p:nvSpPr>
        <p:spPr>
          <a:xfrm>
            <a:off x="593627" y="6190845"/>
            <a:ext cx="4423559" cy="343364"/>
          </a:xfrm>
          <a:prstGeom prst="rect">
            <a:avLst/>
          </a:prstGeom>
          <a:noFill/>
        </p:spPr>
        <p:txBody>
          <a:bodyPr wrap="square">
            <a:spAutoFit/>
          </a:bodyPr>
          <a:lstStyle/>
          <a:p>
            <a:pPr algn="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Fig.6 Visual image processing system</a:t>
            </a:r>
          </a:p>
        </p:txBody>
      </p:sp>
    </p:spTree>
    <p:extLst>
      <p:ext uri="{BB962C8B-B14F-4D97-AF65-F5344CB8AC3E}">
        <p14:creationId xmlns:p14="http://schemas.microsoft.com/office/powerpoint/2010/main" val="3434551532"/>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13</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Data processing system</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2050" name="图片 209">
            <a:extLst>
              <a:ext uri="{FF2B5EF4-FFF2-40B4-BE49-F238E27FC236}">
                <a16:creationId xmlns:a16="http://schemas.microsoft.com/office/drawing/2014/main" id="{8C64943D-DE77-4375-8886-2570ECCF5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698" y="1660823"/>
            <a:ext cx="3143702" cy="487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327EBF96-7C11-4FF7-86D5-76A66176F417}"/>
              </a:ext>
            </a:extLst>
          </p:cNvPr>
          <p:cNvSpPr/>
          <p:nvPr/>
        </p:nvSpPr>
        <p:spPr>
          <a:xfrm>
            <a:off x="451450" y="1933755"/>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Black-and-white mode</a:t>
            </a:r>
          </a:p>
        </p:txBody>
      </p:sp>
      <p:sp>
        <p:nvSpPr>
          <p:cNvPr id="17" name="矩形 16">
            <a:extLst>
              <a:ext uri="{FF2B5EF4-FFF2-40B4-BE49-F238E27FC236}">
                <a16:creationId xmlns:a16="http://schemas.microsoft.com/office/drawing/2014/main" id="{4A04F561-D87B-4652-BABC-85DFC40D869E}"/>
              </a:ext>
            </a:extLst>
          </p:cNvPr>
          <p:cNvSpPr/>
          <p:nvPr/>
        </p:nvSpPr>
        <p:spPr>
          <a:xfrm>
            <a:off x="451449" y="3174528"/>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The recognition of flexible tubes </a:t>
            </a:r>
          </a:p>
        </p:txBody>
      </p:sp>
      <p:sp>
        <p:nvSpPr>
          <p:cNvPr id="19" name="矩形 18">
            <a:extLst>
              <a:ext uri="{FF2B5EF4-FFF2-40B4-BE49-F238E27FC236}">
                <a16:creationId xmlns:a16="http://schemas.microsoft.com/office/drawing/2014/main" id="{BE930F5C-CDDE-48CD-95E2-2DFE016C1D98}"/>
              </a:ext>
            </a:extLst>
          </p:cNvPr>
          <p:cNvSpPr/>
          <p:nvPr/>
        </p:nvSpPr>
        <p:spPr>
          <a:xfrm>
            <a:off x="432400" y="4411453"/>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Envelope circles</a:t>
            </a:r>
          </a:p>
        </p:txBody>
      </p:sp>
      <p:sp>
        <p:nvSpPr>
          <p:cNvPr id="21" name="箭头: 下 20">
            <a:extLst>
              <a:ext uri="{FF2B5EF4-FFF2-40B4-BE49-F238E27FC236}">
                <a16:creationId xmlns:a16="http://schemas.microsoft.com/office/drawing/2014/main" id="{D7753153-0CEC-4035-97AC-E53AFE950351}"/>
              </a:ext>
            </a:extLst>
          </p:cNvPr>
          <p:cNvSpPr/>
          <p:nvPr/>
        </p:nvSpPr>
        <p:spPr bwMode="auto">
          <a:xfrm>
            <a:off x="2512444" y="2510984"/>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3" name="箭头: 下 22">
            <a:extLst>
              <a:ext uri="{FF2B5EF4-FFF2-40B4-BE49-F238E27FC236}">
                <a16:creationId xmlns:a16="http://schemas.microsoft.com/office/drawing/2014/main" id="{6658CA85-C774-41C7-BB2F-AB87139DB968}"/>
              </a:ext>
            </a:extLst>
          </p:cNvPr>
          <p:cNvSpPr/>
          <p:nvPr/>
        </p:nvSpPr>
        <p:spPr bwMode="auto">
          <a:xfrm>
            <a:off x="2512444" y="3747909"/>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5" name="矩形 24">
            <a:extLst>
              <a:ext uri="{FF2B5EF4-FFF2-40B4-BE49-F238E27FC236}">
                <a16:creationId xmlns:a16="http://schemas.microsoft.com/office/drawing/2014/main" id="{4DA40E73-4979-4B9E-949F-36D241401C6B}"/>
              </a:ext>
            </a:extLst>
          </p:cNvPr>
          <p:cNvSpPr/>
          <p:nvPr/>
        </p:nvSpPr>
        <p:spPr>
          <a:xfrm>
            <a:off x="351545" y="5650951"/>
            <a:ext cx="4586172"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The motion coordinate information</a:t>
            </a:r>
          </a:p>
        </p:txBody>
      </p:sp>
      <p:sp>
        <p:nvSpPr>
          <p:cNvPr id="26" name="箭头: 下 25">
            <a:extLst>
              <a:ext uri="{FF2B5EF4-FFF2-40B4-BE49-F238E27FC236}">
                <a16:creationId xmlns:a16="http://schemas.microsoft.com/office/drawing/2014/main" id="{6559BDC3-0B62-4DEC-9F5B-842D5629F1DB}"/>
              </a:ext>
            </a:extLst>
          </p:cNvPr>
          <p:cNvSpPr/>
          <p:nvPr/>
        </p:nvSpPr>
        <p:spPr bwMode="auto">
          <a:xfrm>
            <a:off x="2512444" y="4984834"/>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4" name="矩形 13">
            <a:extLst>
              <a:ext uri="{FF2B5EF4-FFF2-40B4-BE49-F238E27FC236}">
                <a16:creationId xmlns:a16="http://schemas.microsoft.com/office/drawing/2014/main" id="{C0E0FC1B-3C73-4385-AE9B-13A2F505DEF2}"/>
              </a:ext>
            </a:extLst>
          </p:cNvPr>
          <p:cNvSpPr/>
          <p:nvPr/>
        </p:nvSpPr>
        <p:spPr>
          <a:xfrm>
            <a:off x="967139" y="6190845"/>
            <a:ext cx="4423559" cy="343364"/>
          </a:xfrm>
          <a:prstGeom prst="rect">
            <a:avLst/>
          </a:prstGeom>
          <a:noFill/>
        </p:spPr>
        <p:txBody>
          <a:bodyPr wrap="square">
            <a:spAutoFit/>
          </a:bodyPr>
          <a:lstStyle/>
          <a:p>
            <a:pPr algn="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Fig.7 Data processing software</a:t>
            </a:r>
          </a:p>
        </p:txBody>
      </p:sp>
    </p:spTree>
    <p:extLst>
      <p:ext uri="{BB962C8B-B14F-4D97-AF65-F5344CB8AC3E}">
        <p14:creationId xmlns:p14="http://schemas.microsoft.com/office/powerpoint/2010/main" val="46495123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animBg="1"/>
      <p:bldP spid="23" grpId="0" animBg="1"/>
      <p:bldP spid="25"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14</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The design of experiments in air</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5" name="图片 4">
            <a:extLst>
              <a:ext uri="{FF2B5EF4-FFF2-40B4-BE49-F238E27FC236}">
                <a16:creationId xmlns:a16="http://schemas.microsoft.com/office/drawing/2014/main" id="{AEEED643-52D9-4CBE-BB25-D5E67FFD2B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20953" y="1934489"/>
            <a:ext cx="4534515" cy="3870519"/>
          </a:xfrm>
          <a:prstGeom prst="rect">
            <a:avLst/>
          </a:prstGeom>
        </p:spPr>
      </p:pic>
      <p:sp>
        <p:nvSpPr>
          <p:cNvPr id="7" name="矩形 6">
            <a:extLst>
              <a:ext uri="{FF2B5EF4-FFF2-40B4-BE49-F238E27FC236}">
                <a16:creationId xmlns:a16="http://schemas.microsoft.com/office/drawing/2014/main" id="{103436A7-D8DF-4BC2-B3A7-5B3A37CF58FA}"/>
              </a:ext>
            </a:extLst>
          </p:cNvPr>
          <p:cNvSpPr/>
          <p:nvPr/>
        </p:nvSpPr>
        <p:spPr>
          <a:xfrm>
            <a:off x="4371621" y="2347374"/>
            <a:ext cx="1956666"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high-speed camera</a:t>
            </a:r>
          </a:p>
        </p:txBody>
      </p:sp>
      <p:cxnSp>
        <p:nvCxnSpPr>
          <p:cNvPr id="8" name="直接连接符 7">
            <a:extLst>
              <a:ext uri="{FF2B5EF4-FFF2-40B4-BE49-F238E27FC236}">
                <a16:creationId xmlns:a16="http://schemas.microsoft.com/office/drawing/2014/main" id="{CAB483C4-4B08-4678-9CB1-36FDBEB2AEAB}"/>
              </a:ext>
            </a:extLst>
          </p:cNvPr>
          <p:cNvCxnSpPr>
            <a:cxnSpLocks/>
          </p:cNvCxnSpPr>
          <p:nvPr/>
        </p:nvCxnSpPr>
        <p:spPr bwMode="auto">
          <a:xfrm>
            <a:off x="5349954" y="2674441"/>
            <a:ext cx="320900" cy="452260"/>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矩形 8">
            <a:extLst>
              <a:ext uri="{FF2B5EF4-FFF2-40B4-BE49-F238E27FC236}">
                <a16:creationId xmlns:a16="http://schemas.microsoft.com/office/drawing/2014/main" id="{EF43165E-AFBD-498C-BDD9-5D84F56CCF97}"/>
              </a:ext>
            </a:extLst>
          </p:cNvPr>
          <p:cNvSpPr/>
          <p:nvPr/>
        </p:nvSpPr>
        <p:spPr>
          <a:xfrm>
            <a:off x="6407240" y="1868260"/>
            <a:ext cx="156824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fixed tube plate</a:t>
            </a:r>
          </a:p>
        </p:txBody>
      </p:sp>
      <p:cxnSp>
        <p:nvCxnSpPr>
          <p:cNvPr id="10" name="直接连接符 9">
            <a:extLst>
              <a:ext uri="{FF2B5EF4-FFF2-40B4-BE49-F238E27FC236}">
                <a16:creationId xmlns:a16="http://schemas.microsoft.com/office/drawing/2014/main" id="{57ABA3B6-C9B0-4843-9256-CF8B25FE6A59}"/>
              </a:ext>
            </a:extLst>
          </p:cNvPr>
          <p:cNvCxnSpPr>
            <a:cxnSpLocks/>
          </p:cNvCxnSpPr>
          <p:nvPr/>
        </p:nvCxnSpPr>
        <p:spPr bwMode="auto">
          <a:xfrm>
            <a:off x="7191363" y="2211624"/>
            <a:ext cx="336756" cy="247792"/>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7C0773EF-AD03-46DA-A6FF-BCA3A745D4E2}"/>
              </a:ext>
            </a:extLst>
          </p:cNvPr>
          <p:cNvSpPr/>
          <p:nvPr/>
        </p:nvSpPr>
        <p:spPr>
          <a:xfrm>
            <a:off x="6490190" y="2478741"/>
            <a:ext cx="986936"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test tube</a:t>
            </a:r>
          </a:p>
        </p:txBody>
      </p:sp>
      <p:cxnSp>
        <p:nvCxnSpPr>
          <p:cNvPr id="15" name="直接连接符 14">
            <a:extLst>
              <a:ext uri="{FF2B5EF4-FFF2-40B4-BE49-F238E27FC236}">
                <a16:creationId xmlns:a16="http://schemas.microsoft.com/office/drawing/2014/main" id="{E976E18D-AD1A-46D9-8A71-F508DD2AFAFE}"/>
              </a:ext>
            </a:extLst>
          </p:cNvPr>
          <p:cNvCxnSpPr>
            <a:cxnSpLocks/>
          </p:cNvCxnSpPr>
          <p:nvPr/>
        </p:nvCxnSpPr>
        <p:spPr bwMode="auto">
          <a:xfrm>
            <a:off x="7092058" y="2796889"/>
            <a:ext cx="336756" cy="247792"/>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207163F5-C3A2-4B38-8E23-E775B9FC9150}"/>
              </a:ext>
            </a:extLst>
          </p:cNvPr>
          <p:cNvSpPr/>
          <p:nvPr/>
        </p:nvSpPr>
        <p:spPr>
          <a:xfrm>
            <a:off x="4466531" y="5297029"/>
            <a:ext cx="1622369"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data processing center</a:t>
            </a:r>
          </a:p>
        </p:txBody>
      </p:sp>
      <p:cxnSp>
        <p:nvCxnSpPr>
          <p:cNvPr id="18" name="直接连接符 17">
            <a:extLst>
              <a:ext uri="{FF2B5EF4-FFF2-40B4-BE49-F238E27FC236}">
                <a16:creationId xmlns:a16="http://schemas.microsoft.com/office/drawing/2014/main" id="{71E31D28-794B-413B-936C-68EF6476BE86}"/>
              </a:ext>
            </a:extLst>
          </p:cNvPr>
          <p:cNvCxnSpPr>
            <a:cxnSpLocks/>
          </p:cNvCxnSpPr>
          <p:nvPr/>
        </p:nvCxnSpPr>
        <p:spPr bwMode="auto">
          <a:xfrm flipH="1">
            <a:off x="5301002" y="5104220"/>
            <a:ext cx="704790" cy="192809"/>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矩形 19">
            <a:extLst>
              <a:ext uri="{FF2B5EF4-FFF2-40B4-BE49-F238E27FC236}">
                <a16:creationId xmlns:a16="http://schemas.microsoft.com/office/drawing/2014/main" id="{BFD89454-4E3E-40EC-882B-413E881BA07F}"/>
              </a:ext>
            </a:extLst>
          </p:cNvPr>
          <p:cNvSpPr/>
          <p:nvPr/>
        </p:nvSpPr>
        <p:spPr>
          <a:xfrm>
            <a:off x="7528119" y="4068273"/>
            <a:ext cx="1568245" cy="830997"/>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wireless dynamic strain collector</a:t>
            </a:r>
          </a:p>
        </p:txBody>
      </p:sp>
      <p:cxnSp>
        <p:nvCxnSpPr>
          <p:cNvPr id="21" name="直接连接符 20">
            <a:extLst>
              <a:ext uri="{FF2B5EF4-FFF2-40B4-BE49-F238E27FC236}">
                <a16:creationId xmlns:a16="http://schemas.microsoft.com/office/drawing/2014/main" id="{44CBC7AB-205A-4014-924F-3DB63A771B15}"/>
              </a:ext>
            </a:extLst>
          </p:cNvPr>
          <p:cNvCxnSpPr>
            <a:cxnSpLocks/>
          </p:cNvCxnSpPr>
          <p:nvPr/>
        </p:nvCxnSpPr>
        <p:spPr bwMode="auto">
          <a:xfrm>
            <a:off x="8159055" y="3869749"/>
            <a:ext cx="153186" cy="198524"/>
          </a:xfrm>
          <a:prstGeom prst="line">
            <a:avLst/>
          </a:prstGeom>
          <a:ln w="28575">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EEC9B131-31E0-4718-A51C-E861271DDE4D}"/>
              </a:ext>
            </a:extLst>
          </p:cNvPr>
          <p:cNvSpPr/>
          <p:nvPr/>
        </p:nvSpPr>
        <p:spPr>
          <a:xfrm>
            <a:off x="185630" y="2955751"/>
            <a:ext cx="4235323" cy="1708673"/>
          </a:xfrm>
          <a:prstGeom prst="rect">
            <a:avLst/>
          </a:prstGeom>
          <a:ln w="28575">
            <a:noFill/>
          </a:ln>
        </p:spPr>
        <p:txBody>
          <a:bodyPr wrap="square">
            <a:spAutoFit/>
          </a:bodyPr>
          <a:lstStyle/>
          <a:p>
            <a:pPr marL="45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Free attenuation vibration test</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Traditional strain test method</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Visual vibration measurement method</a:t>
            </a:r>
          </a:p>
        </p:txBody>
      </p:sp>
      <p:sp>
        <p:nvSpPr>
          <p:cNvPr id="19" name="矩形 18">
            <a:extLst>
              <a:ext uri="{FF2B5EF4-FFF2-40B4-BE49-F238E27FC236}">
                <a16:creationId xmlns:a16="http://schemas.microsoft.com/office/drawing/2014/main" id="{2C155B42-8C94-4D58-89FD-D53FC9D48F75}"/>
              </a:ext>
            </a:extLst>
          </p:cNvPr>
          <p:cNvSpPr/>
          <p:nvPr/>
        </p:nvSpPr>
        <p:spPr>
          <a:xfrm>
            <a:off x="4476430" y="5871237"/>
            <a:ext cx="442355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Fig.8 Free attenuation vibration test device</a:t>
            </a:r>
          </a:p>
        </p:txBody>
      </p:sp>
    </p:spTree>
    <p:extLst>
      <p:ext uri="{BB962C8B-B14F-4D97-AF65-F5344CB8AC3E}">
        <p14:creationId xmlns:p14="http://schemas.microsoft.com/office/powerpoint/2010/main" val="2142937100"/>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15</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The design of experiments in water</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4" name="图片 3">
            <a:extLst>
              <a:ext uri="{FF2B5EF4-FFF2-40B4-BE49-F238E27FC236}">
                <a16:creationId xmlns:a16="http://schemas.microsoft.com/office/drawing/2014/main" id="{3A375DA9-008F-457A-80BB-7465BD3D4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795" y="1660497"/>
            <a:ext cx="1881622" cy="1632873"/>
          </a:xfrm>
          <a:prstGeom prst="rect">
            <a:avLst/>
          </a:prstGeom>
        </p:spPr>
      </p:pic>
      <p:pic>
        <p:nvPicPr>
          <p:cNvPr id="7" name="图片 6">
            <a:extLst>
              <a:ext uri="{FF2B5EF4-FFF2-40B4-BE49-F238E27FC236}">
                <a16:creationId xmlns:a16="http://schemas.microsoft.com/office/drawing/2014/main" id="{3558A391-CD0B-4A80-89D0-2E4A930A9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793" y="3278453"/>
            <a:ext cx="1881623" cy="1635337"/>
          </a:xfrm>
          <a:prstGeom prst="rect">
            <a:avLst/>
          </a:prstGeom>
        </p:spPr>
      </p:pic>
      <p:pic>
        <p:nvPicPr>
          <p:cNvPr id="9" name="图片 8">
            <a:extLst>
              <a:ext uri="{FF2B5EF4-FFF2-40B4-BE49-F238E27FC236}">
                <a16:creationId xmlns:a16="http://schemas.microsoft.com/office/drawing/2014/main" id="{3DD036FB-C64A-4F2D-953D-61927A3CD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9794" y="4898872"/>
            <a:ext cx="1881623" cy="1635337"/>
          </a:xfrm>
          <a:prstGeom prst="rect">
            <a:avLst/>
          </a:prstGeom>
        </p:spPr>
      </p:pic>
      <p:sp>
        <p:nvSpPr>
          <p:cNvPr id="10" name="椭圆 9">
            <a:extLst>
              <a:ext uri="{FF2B5EF4-FFF2-40B4-BE49-F238E27FC236}">
                <a16:creationId xmlns:a16="http://schemas.microsoft.com/office/drawing/2014/main" id="{D4D29985-CDC7-464D-971C-41BE8ECA797C}"/>
              </a:ext>
            </a:extLst>
          </p:cNvPr>
          <p:cNvSpPr/>
          <p:nvPr/>
        </p:nvSpPr>
        <p:spPr bwMode="auto">
          <a:xfrm>
            <a:off x="7367587" y="2424112"/>
            <a:ext cx="100584" cy="100584"/>
          </a:xfrm>
          <a:prstGeom prst="ellipse">
            <a:avLst/>
          </a:prstGeom>
          <a:solidFill>
            <a:srgbClr val="2980B9"/>
          </a:solidFill>
          <a:ln w="9525">
            <a:solidFill>
              <a:srgbClr val="2980B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2" name="椭圆 11">
            <a:extLst>
              <a:ext uri="{FF2B5EF4-FFF2-40B4-BE49-F238E27FC236}">
                <a16:creationId xmlns:a16="http://schemas.microsoft.com/office/drawing/2014/main" id="{2BC13F62-066E-4597-A05F-8462C9C5409A}"/>
              </a:ext>
            </a:extLst>
          </p:cNvPr>
          <p:cNvSpPr/>
          <p:nvPr/>
        </p:nvSpPr>
        <p:spPr bwMode="auto">
          <a:xfrm>
            <a:off x="7369968" y="4120674"/>
            <a:ext cx="100584" cy="100584"/>
          </a:xfrm>
          <a:prstGeom prst="ellipse">
            <a:avLst/>
          </a:prstGeom>
          <a:solidFill>
            <a:srgbClr val="2980B9"/>
          </a:solidFill>
          <a:ln w="9525">
            <a:solidFill>
              <a:srgbClr val="2980B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4" name="椭圆 13">
            <a:extLst>
              <a:ext uri="{FF2B5EF4-FFF2-40B4-BE49-F238E27FC236}">
                <a16:creationId xmlns:a16="http://schemas.microsoft.com/office/drawing/2014/main" id="{CF71B614-5C5D-42FD-B33A-E6921ED14DF9}"/>
              </a:ext>
            </a:extLst>
          </p:cNvPr>
          <p:cNvSpPr/>
          <p:nvPr/>
        </p:nvSpPr>
        <p:spPr bwMode="auto">
          <a:xfrm>
            <a:off x="7365206" y="5665166"/>
            <a:ext cx="100584" cy="100584"/>
          </a:xfrm>
          <a:prstGeom prst="ellipse">
            <a:avLst/>
          </a:prstGeom>
          <a:solidFill>
            <a:srgbClr val="2980B9"/>
          </a:solidFill>
          <a:ln w="9525">
            <a:solidFill>
              <a:srgbClr val="2980B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5" name="矩形 14">
            <a:extLst>
              <a:ext uri="{FF2B5EF4-FFF2-40B4-BE49-F238E27FC236}">
                <a16:creationId xmlns:a16="http://schemas.microsoft.com/office/drawing/2014/main" id="{CA26512E-9ABE-4222-99ED-EC8D15564C14}"/>
              </a:ext>
            </a:extLst>
          </p:cNvPr>
          <p:cNvSpPr/>
          <p:nvPr/>
        </p:nvSpPr>
        <p:spPr>
          <a:xfrm>
            <a:off x="185630" y="2955751"/>
            <a:ext cx="4186345" cy="1785617"/>
          </a:xfrm>
          <a:prstGeom prst="rect">
            <a:avLst/>
          </a:prstGeom>
          <a:ln w="28575">
            <a:noFill/>
          </a:ln>
        </p:spPr>
        <p:txBody>
          <a:bodyPr wrap="square">
            <a:spAutoFit/>
          </a:bodyPr>
          <a:lstStyle/>
          <a:p>
            <a:pPr marL="45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Water tunnel test</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In flow velocities:</a:t>
            </a:r>
            <a:r>
              <a:rPr lang="zh-CN" altLang="en-US" sz="2200" dirty="0">
                <a:solidFill>
                  <a:srgbClr val="2980B9"/>
                </a:solidFill>
                <a:latin typeface="Helvetica" panose="020B0604020202030204" pitchFamily="34" charset="0"/>
                <a:ea typeface="微软雅黑" panose="020B0503020204020204" pitchFamily="34" charset="-122"/>
              </a:rPr>
              <a:t> </a:t>
            </a:r>
            <a:r>
              <a:rPr lang="en-US" altLang="zh-CN" sz="2200" dirty="0">
                <a:solidFill>
                  <a:srgbClr val="2980B9"/>
                </a:solidFill>
                <a:latin typeface="Helvetica" panose="020B0604020202030204" pitchFamily="34" charset="0"/>
                <a:ea typeface="微软雅黑" panose="020B0503020204020204" pitchFamily="34" charset="-122"/>
              </a:rPr>
              <a:t>0-0.97</a:t>
            </a:r>
            <a:r>
              <a:rPr lang="zh-CN" altLang="en-US" sz="2200" dirty="0">
                <a:solidFill>
                  <a:srgbClr val="2980B9"/>
                </a:solidFill>
                <a:latin typeface="Helvetica" panose="020B0604020202030204" pitchFamily="34" charset="0"/>
                <a:ea typeface="微软雅黑" panose="020B0503020204020204" pitchFamily="34" charset="-122"/>
              </a:rPr>
              <a:t> </a:t>
            </a:r>
            <a:r>
              <a:rPr lang="en-US" altLang="zh-CN" sz="2200" dirty="0">
                <a:solidFill>
                  <a:srgbClr val="2980B9"/>
                </a:solidFill>
                <a:latin typeface="Helvetica" panose="020B0604020202030204" pitchFamily="34" charset="0"/>
                <a:ea typeface="微软雅黑" panose="020B0503020204020204" pitchFamily="34" charset="-122"/>
              </a:rPr>
              <a:t>m/s</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Reynolds numbers: 0-3</a:t>
            </a:r>
            <a:r>
              <a:rPr lang="en-US" altLang="zh-CN" sz="2200" dirty="0">
                <a:solidFill>
                  <a:srgbClr val="2980B9"/>
                </a:solidFill>
                <a:latin typeface="Helvetica" panose="020B0604020202030204" pitchFamily="34" charset="0"/>
              </a:rPr>
              <a:t>×10</a:t>
            </a:r>
            <a:r>
              <a:rPr lang="en-US" altLang="zh-CN" sz="2200" baseline="30000" dirty="0">
                <a:solidFill>
                  <a:srgbClr val="2980B9"/>
                </a:solidFill>
                <a:latin typeface="Helvetica" panose="020B0604020202030204" pitchFamily="34" charset="0"/>
              </a:rPr>
              <a:t>5</a:t>
            </a:r>
            <a:endParaRPr lang="en-US" altLang="zh-CN" sz="2200" dirty="0">
              <a:solidFill>
                <a:srgbClr val="2980B9"/>
              </a:solidFill>
              <a:latin typeface="Helvetica" panose="020B0604020202030204" pitchFamily="34" charset="0"/>
              <a:ea typeface="微软雅黑" panose="020B0503020204020204" pitchFamily="34" charset="-122"/>
            </a:endParaRP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sampling time:</a:t>
            </a:r>
            <a:r>
              <a:rPr lang="zh-CN" altLang="en-US" sz="2200" dirty="0">
                <a:solidFill>
                  <a:srgbClr val="2980B9"/>
                </a:solidFill>
                <a:latin typeface="Helvetica" panose="020B0604020202030204" pitchFamily="34" charset="0"/>
                <a:ea typeface="微软雅黑" panose="020B0503020204020204" pitchFamily="34" charset="-122"/>
              </a:rPr>
              <a:t> </a:t>
            </a:r>
            <a:r>
              <a:rPr lang="en-US" altLang="zh-CN" sz="2200" dirty="0">
                <a:solidFill>
                  <a:srgbClr val="2980B9"/>
                </a:solidFill>
                <a:latin typeface="Helvetica" panose="020B0604020202030204" pitchFamily="34" charset="0"/>
                <a:ea typeface="微软雅黑" panose="020B0503020204020204" pitchFamily="34" charset="-122"/>
              </a:rPr>
              <a:t>at least 60 s</a:t>
            </a:r>
          </a:p>
        </p:txBody>
      </p:sp>
      <p:sp>
        <p:nvSpPr>
          <p:cNvPr id="16" name="矩形 15">
            <a:extLst>
              <a:ext uri="{FF2B5EF4-FFF2-40B4-BE49-F238E27FC236}">
                <a16:creationId xmlns:a16="http://schemas.microsoft.com/office/drawing/2014/main" id="{B7093A91-6E6D-4C18-9F81-833C25950838}"/>
              </a:ext>
            </a:extLst>
          </p:cNvPr>
          <p:cNvSpPr/>
          <p:nvPr/>
        </p:nvSpPr>
        <p:spPr>
          <a:xfrm>
            <a:off x="4867275" y="2931281"/>
            <a:ext cx="171406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0-degree angle</a:t>
            </a:r>
          </a:p>
        </p:txBody>
      </p:sp>
      <p:sp>
        <p:nvSpPr>
          <p:cNvPr id="17" name="矩形 16">
            <a:extLst>
              <a:ext uri="{FF2B5EF4-FFF2-40B4-BE49-F238E27FC236}">
                <a16:creationId xmlns:a16="http://schemas.microsoft.com/office/drawing/2014/main" id="{CE830DF3-454B-4F2E-A857-846B26C4282B}"/>
              </a:ext>
            </a:extLst>
          </p:cNvPr>
          <p:cNvSpPr/>
          <p:nvPr/>
        </p:nvSpPr>
        <p:spPr>
          <a:xfrm>
            <a:off x="4867275" y="4551700"/>
            <a:ext cx="171406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15-degree angle</a:t>
            </a:r>
          </a:p>
        </p:txBody>
      </p:sp>
      <p:sp>
        <p:nvSpPr>
          <p:cNvPr id="18" name="矩形 17">
            <a:extLst>
              <a:ext uri="{FF2B5EF4-FFF2-40B4-BE49-F238E27FC236}">
                <a16:creationId xmlns:a16="http://schemas.microsoft.com/office/drawing/2014/main" id="{BD5B2BFF-F48F-4922-B540-08F718BBA207}"/>
              </a:ext>
            </a:extLst>
          </p:cNvPr>
          <p:cNvSpPr/>
          <p:nvPr/>
        </p:nvSpPr>
        <p:spPr>
          <a:xfrm>
            <a:off x="4867274" y="6153394"/>
            <a:ext cx="171406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30-degree angle</a:t>
            </a:r>
          </a:p>
        </p:txBody>
      </p:sp>
      <p:sp>
        <p:nvSpPr>
          <p:cNvPr id="19" name="矩形 18">
            <a:extLst>
              <a:ext uri="{FF2B5EF4-FFF2-40B4-BE49-F238E27FC236}">
                <a16:creationId xmlns:a16="http://schemas.microsoft.com/office/drawing/2014/main" id="{20D93A6A-2EF0-49B7-BAD7-F7F6A2706C81}"/>
              </a:ext>
            </a:extLst>
          </p:cNvPr>
          <p:cNvSpPr/>
          <p:nvPr/>
        </p:nvSpPr>
        <p:spPr>
          <a:xfrm>
            <a:off x="415141" y="6153394"/>
            <a:ext cx="4423559" cy="343364"/>
          </a:xfrm>
          <a:prstGeom prst="rect">
            <a:avLst/>
          </a:prstGeom>
          <a:noFill/>
        </p:spPr>
        <p:txBody>
          <a:bodyPr wrap="square">
            <a:spAutoFit/>
          </a:bodyPr>
          <a:lstStyle/>
          <a:p>
            <a:pPr algn="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Fig.9 Flexible and rigid tubes distribution</a:t>
            </a:r>
          </a:p>
        </p:txBody>
      </p:sp>
    </p:spTree>
    <p:extLst>
      <p:ext uri="{BB962C8B-B14F-4D97-AF65-F5344CB8AC3E}">
        <p14:creationId xmlns:p14="http://schemas.microsoft.com/office/powerpoint/2010/main" val="219309303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4" name="任意多边形 22">
            <a:extLst>
              <a:ext uri="{FF2B5EF4-FFF2-40B4-BE49-F238E27FC236}">
                <a16:creationId xmlns:a16="http://schemas.microsoft.com/office/drawing/2014/main" id="{E5D1DB4F-05A2-4595-BE9F-264A4CAD8F1C}"/>
              </a:ext>
            </a:extLst>
          </p:cNvPr>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CONTENTS</a:t>
            </a:r>
            <a:endParaRPr lang="zh-CN" altLang="en-US" b="0" dirty="0">
              <a:latin typeface="Helvetica" panose="020B0604020202030204" pitchFamily="34" charset="0"/>
              <a:cs typeface="Times New Roman" panose="02020603050405020304" pitchFamily="18" charset="0"/>
            </a:endParaRPr>
          </a:p>
        </p:txBody>
      </p:sp>
      <p:sp>
        <p:nvSpPr>
          <p:cNvPr id="19" name="任意多边形 18"/>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1122905"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5" name="任意多边形 24"/>
          <p:cNvSpPr/>
          <p:nvPr/>
        </p:nvSpPr>
        <p:spPr>
          <a:xfrm>
            <a:off x="1122905"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16</a:t>
            </a:fld>
            <a:endParaRPr lang="en-US" altLang="zh-CN" sz="1800" dirty="0">
              <a:latin typeface="Helvetica" panose="020B0604020202030204" pitchFamily="34" charset="0"/>
            </a:endParaRPr>
          </a:p>
        </p:txBody>
      </p:sp>
      <p:sp>
        <p:nvSpPr>
          <p:cNvPr id="27" name="任意多边形 24">
            <a:extLst>
              <a:ext uri="{FF2B5EF4-FFF2-40B4-BE49-F238E27FC236}">
                <a16:creationId xmlns:a16="http://schemas.microsoft.com/office/drawing/2014/main" id="{35EEE493-E614-4703-8112-148EC8671D01}"/>
              </a:ext>
            </a:extLst>
          </p:cNvPr>
          <p:cNvSpPr/>
          <p:nvPr/>
        </p:nvSpPr>
        <p:spPr>
          <a:xfrm>
            <a:off x="1122905"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5" name="椭圆 19">
            <a:extLst>
              <a:ext uri="{FF2B5EF4-FFF2-40B4-BE49-F238E27FC236}">
                <a16:creationId xmlns:a16="http://schemas.microsoft.com/office/drawing/2014/main" id="{31FAA846-9C75-419A-AEC5-F153ABD14FA4}"/>
              </a:ext>
            </a:extLst>
          </p:cNvPr>
          <p:cNvSpPr/>
          <p:nvPr/>
        </p:nvSpPr>
        <p:spPr>
          <a:xfrm>
            <a:off x="904608" y="1731141"/>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6" name="椭圆 19">
            <a:extLst>
              <a:ext uri="{FF2B5EF4-FFF2-40B4-BE49-F238E27FC236}">
                <a16:creationId xmlns:a16="http://schemas.microsoft.com/office/drawing/2014/main" id="{9BE0840D-A74B-4480-AF39-01EB6B2D0D60}"/>
              </a:ext>
            </a:extLst>
          </p:cNvPr>
          <p:cNvSpPr/>
          <p:nvPr/>
        </p:nvSpPr>
        <p:spPr>
          <a:xfrm>
            <a:off x="904608" y="2622742"/>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7" name="椭圆 19">
            <a:extLst>
              <a:ext uri="{FF2B5EF4-FFF2-40B4-BE49-F238E27FC236}">
                <a16:creationId xmlns:a16="http://schemas.microsoft.com/office/drawing/2014/main" id="{CBB1E45D-516B-499D-892D-025DFD237E55}"/>
              </a:ext>
            </a:extLst>
          </p:cNvPr>
          <p:cNvSpPr/>
          <p:nvPr/>
        </p:nvSpPr>
        <p:spPr>
          <a:xfrm>
            <a:off x="904608" y="3518930"/>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8" name="椭圆 19">
            <a:extLst>
              <a:ext uri="{FF2B5EF4-FFF2-40B4-BE49-F238E27FC236}">
                <a16:creationId xmlns:a16="http://schemas.microsoft.com/office/drawing/2014/main" id="{ED48EB2F-868D-4F9F-9C70-627E9E54690A}"/>
              </a:ext>
            </a:extLst>
          </p:cNvPr>
          <p:cNvSpPr/>
          <p:nvPr/>
        </p:nvSpPr>
        <p:spPr>
          <a:xfrm>
            <a:off x="904608" y="4403203"/>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28" name="椭圆 19">
            <a:extLst>
              <a:ext uri="{FF2B5EF4-FFF2-40B4-BE49-F238E27FC236}">
                <a16:creationId xmlns:a16="http://schemas.microsoft.com/office/drawing/2014/main" id="{0F075B31-F244-466E-9135-BFBCC351D462}"/>
              </a:ext>
            </a:extLst>
          </p:cNvPr>
          <p:cNvSpPr/>
          <p:nvPr/>
        </p:nvSpPr>
        <p:spPr>
          <a:xfrm>
            <a:off x="904608" y="5287476"/>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Tree>
    <p:extLst>
      <p:ext uri="{BB962C8B-B14F-4D97-AF65-F5344CB8AC3E}">
        <p14:creationId xmlns:p14="http://schemas.microsoft.com/office/powerpoint/2010/main" val="2717776070"/>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grpId="0" nodeType="withEffect">
                                  <p:stCondLst>
                                    <p:cond delay="0"/>
                                  </p:stCondLst>
                                  <p:childTnLst>
                                    <p:animRot by="5400000">
                                      <p:cBhvr>
                                        <p:cTn id="9" dur="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Numerical simulation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17</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Fluid-structure interaction model</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15" name="矩形 14">
            <a:extLst>
              <a:ext uri="{FF2B5EF4-FFF2-40B4-BE49-F238E27FC236}">
                <a16:creationId xmlns:a16="http://schemas.microsoft.com/office/drawing/2014/main" id="{CA26512E-9ABE-4222-99ED-EC8D15564C14}"/>
              </a:ext>
            </a:extLst>
          </p:cNvPr>
          <p:cNvSpPr/>
          <p:nvPr/>
        </p:nvSpPr>
        <p:spPr>
          <a:xfrm>
            <a:off x="185630" y="2955751"/>
            <a:ext cx="4291120" cy="2234971"/>
          </a:xfrm>
          <a:prstGeom prst="rect">
            <a:avLst/>
          </a:prstGeom>
          <a:ln w="28575">
            <a:noFill/>
          </a:ln>
        </p:spPr>
        <p:txBody>
          <a:bodyPr wrap="square">
            <a:spAutoFit/>
          </a:bodyPr>
          <a:lstStyle/>
          <a:p>
            <a:pPr marL="4572" algn="just">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ANSYS CFX</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Rigid body structure</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Dynamic mesh technology</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Quasi two-dimensional model</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Damping force</a:t>
            </a:r>
          </a:p>
        </p:txBody>
      </p:sp>
      <p:graphicFrame>
        <p:nvGraphicFramePr>
          <p:cNvPr id="5" name="对象 4">
            <a:extLst>
              <a:ext uri="{FF2B5EF4-FFF2-40B4-BE49-F238E27FC236}">
                <a16:creationId xmlns:a16="http://schemas.microsoft.com/office/drawing/2014/main" id="{8CB12262-F3B5-48C1-933A-DE4D6E98EA45}"/>
              </a:ext>
            </a:extLst>
          </p:cNvPr>
          <p:cNvGraphicFramePr>
            <a:graphicFrameLocks noChangeAspect="1"/>
          </p:cNvGraphicFramePr>
          <p:nvPr>
            <p:extLst>
              <p:ext uri="{D42A27DB-BD31-4B8C-83A1-F6EECF244321}">
                <p14:modId xmlns:p14="http://schemas.microsoft.com/office/powerpoint/2010/main" val="1969002343"/>
              </p:ext>
            </p:extLst>
          </p:nvPr>
        </p:nvGraphicFramePr>
        <p:xfrm>
          <a:off x="4886376" y="5076343"/>
          <a:ext cx="3750112" cy="552047"/>
        </p:xfrm>
        <a:graphic>
          <a:graphicData uri="http://schemas.openxmlformats.org/presentationml/2006/ole">
            <mc:AlternateContent xmlns:mc="http://schemas.openxmlformats.org/markup-compatibility/2006">
              <mc:Choice xmlns:v="urn:schemas-microsoft-com:vml" Requires="v">
                <p:oleObj spid="_x0000_s1233" name="Equation" r:id="rId4" imgW="1879560" imgH="279360" progId="Equation.DSMT4">
                  <p:embed/>
                </p:oleObj>
              </mc:Choice>
              <mc:Fallback>
                <p:oleObj name="Equation" r:id="rId4" imgW="1879560" imgH="279360" progId="Equation.DSMT4">
                  <p:embed/>
                  <p:pic>
                    <p:nvPicPr>
                      <p:cNvPr id="0" name="Object 3"/>
                      <p:cNvPicPr>
                        <a:picLocks noChangeAspect="1" noChangeArrowheads="1"/>
                      </p:cNvPicPr>
                      <p:nvPr/>
                    </p:nvPicPr>
                    <p:blipFill>
                      <a:blip r:embed="rId5"/>
                      <a:srcRect/>
                      <a:stretch>
                        <a:fillRect/>
                      </a:stretch>
                    </p:blipFill>
                    <p:spPr bwMode="auto">
                      <a:xfrm>
                        <a:off x="4886376" y="5076343"/>
                        <a:ext cx="3750112" cy="552047"/>
                      </a:xfrm>
                      <a:prstGeom prst="rect">
                        <a:avLst/>
                      </a:prstGeom>
                      <a:noFill/>
                    </p:spPr>
                  </p:pic>
                </p:oleObj>
              </mc:Fallback>
            </mc:AlternateContent>
          </a:graphicData>
        </a:graphic>
      </p:graphicFrame>
      <p:pic>
        <p:nvPicPr>
          <p:cNvPr id="4" name="图片 3">
            <a:extLst>
              <a:ext uri="{FF2B5EF4-FFF2-40B4-BE49-F238E27FC236}">
                <a16:creationId xmlns:a16="http://schemas.microsoft.com/office/drawing/2014/main" id="{A1990CA8-0125-45E1-909A-E5FE68598F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9713" y="2559997"/>
            <a:ext cx="3643438" cy="1999766"/>
          </a:xfrm>
          <a:prstGeom prst="rect">
            <a:avLst/>
          </a:prstGeom>
        </p:spPr>
      </p:pic>
      <p:sp>
        <p:nvSpPr>
          <p:cNvPr id="10" name="矩形 9">
            <a:extLst>
              <a:ext uri="{FF2B5EF4-FFF2-40B4-BE49-F238E27FC236}">
                <a16:creationId xmlns:a16="http://schemas.microsoft.com/office/drawing/2014/main" id="{F0E93A7B-F92B-42BA-90EA-33BEB56C2A01}"/>
              </a:ext>
            </a:extLst>
          </p:cNvPr>
          <p:cNvSpPr/>
          <p:nvPr/>
        </p:nvSpPr>
        <p:spPr>
          <a:xfrm>
            <a:off x="5575518" y="2695001"/>
            <a:ext cx="2084131"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rigid body coordinate</a:t>
            </a:r>
          </a:p>
        </p:txBody>
      </p:sp>
      <p:sp>
        <p:nvSpPr>
          <p:cNvPr id="11" name="矩形 10">
            <a:extLst>
              <a:ext uri="{FF2B5EF4-FFF2-40B4-BE49-F238E27FC236}">
                <a16:creationId xmlns:a16="http://schemas.microsoft.com/office/drawing/2014/main" id="{4B7EBB87-1CD9-48E0-86AB-64848B96C654}"/>
              </a:ext>
            </a:extLst>
          </p:cNvPr>
          <p:cNvSpPr/>
          <p:nvPr/>
        </p:nvSpPr>
        <p:spPr>
          <a:xfrm>
            <a:off x="6868459" y="4052244"/>
            <a:ext cx="791190"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inflow</a:t>
            </a:r>
          </a:p>
        </p:txBody>
      </p:sp>
      <p:sp>
        <p:nvSpPr>
          <p:cNvPr id="12" name="矩形 11">
            <a:extLst>
              <a:ext uri="{FF2B5EF4-FFF2-40B4-BE49-F238E27FC236}">
                <a16:creationId xmlns:a16="http://schemas.microsoft.com/office/drawing/2014/main" id="{BCC4558B-B627-45BB-9483-2DE0F84C7738}"/>
              </a:ext>
            </a:extLst>
          </p:cNvPr>
          <p:cNvSpPr/>
          <p:nvPr/>
        </p:nvSpPr>
        <p:spPr>
          <a:xfrm>
            <a:off x="6994983" y="3324702"/>
            <a:ext cx="400493"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z</a:t>
            </a:r>
          </a:p>
        </p:txBody>
      </p:sp>
      <p:sp>
        <p:nvSpPr>
          <p:cNvPr id="14" name="矩形 13">
            <a:extLst>
              <a:ext uri="{FF2B5EF4-FFF2-40B4-BE49-F238E27FC236}">
                <a16:creationId xmlns:a16="http://schemas.microsoft.com/office/drawing/2014/main" id="{9288ECFA-9640-4186-AEF7-F608D63D8D07}"/>
              </a:ext>
            </a:extLst>
          </p:cNvPr>
          <p:cNvSpPr/>
          <p:nvPr/>
        </p:nvSpPr>
        <p:spPr>
          <a:xfrm>
            <a:off x="8053240" y="3045825"/>
            <a:ext cx="400493"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x</a:t>
            </a:r>
          </a:p>
        </p:txBody>
      </p:sp>
      <p:sp>
        <p:nvSpPr>
          <p:cNvPr id="16" name="矩形 15">
            <a:extLst>
              <a:ext uri="{FF2B5EF4-FFF2-40B4-BE49-F238E27FC236}">
                <a16:creationId xmlns:a16="http://schemas.microsoft.com/office/drawing/2014/main" id="{C71E994C-D4FC-44BA-B343-B2EA607CB926}"/>
              </a:ext>
            </a:extLst>
          </p:cNvPr>
          <p:cNvSpPr/>
          <p:nvPr/>
        </p:nvSpPr>
        <p:spPr>
          <a:xfrm>
            <a:off x="7623251" y="2669690"/>
            <a:ext cx="400493"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y</a:t>
            </a:r>
          </a:p>
        </p:txBody>
      </p:sp>
      <p:sp>
        <p:nvSpPr>
          <p:cNvPr id="17" name="矩形 16">
            <a:extLst>
              <a:ext uri="{FF2B5EF4-FFF2-40B4-BE49-F238E27FC236}">
                <a16:creationId xmlns:a16="http://schemas.microsoft.com/office/drawing/2014/main" id="{9006E2CF-8307-47E7-B969-D18B8C786B3B}"/>
              </a:ext>
            </a:extLst>
          </p:cNvPr>
          <p:cNvSpPr/>
          <p:nvPr/>
        </p:nvSpPr>
        <p:spPr>
          <a:xfrm>
            <a:off x="4476750" y="4564312"/>
            <a:ext cx="442355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Fig.10 Rigid body cylinder vibration system</a:t>
            </a:r>
          </a:p>
        </p:txBody>
      </p:sp>
    </p:spTree>
    <p:extLst>
      <p:ext uri="{BB962C8B-B14F-4D97-AF65-F5344CB8AC3E}">
        <p14:creationId xmlns:p14="http://schemas.microsoft.com/office/powerpoint/2010/main" val="3812285944"/>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图片 3">
            <a:extLst>
              <a:ext uri="{FF2B5EF4-FFF2-40B4-BE49-F238E27FC236}">
                <a16:creationId xmlns:a16="http://schemas.microsoft.com/office/drawing/2014/main" id="{FFE9C619-DFA4-4E04-981F-66982BF18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719" r="793"/>
          <a:stretch>
            <a:fillRect/>
          </a:stretch>
        </p:blipFill>
        <p:spPr bwMode="auto">
          <a:xfrm>
            <a:off x="6038967" y="1528808"/>
            <a:ext cx="2926955" cy="165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30">
            <a:extLst>
              <a:ext uri="{FF2B5EF4-FFF2-40B4-BE49-F238E27FC236}">
                <a16:creationId xmlns:a16="http://schemas.microsoft.com/office/drawing/2014/main" id="{586AAA6F-EC1C-4E70-B534-8BB855EB47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739" r="826"/>
          <a:stretch>
            <a:fillRect/>
          </a:stretch>
        </p:blipFill>
        <p:spPr bwMode="auto">
          <a:xfrm>
            <a:off x="3105035" y="1520870"/>
            <a:ext cx="2919404" cy="164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图片 6">
            <a:extLst>
              <a:ext uri="{FF2B5EF4-FFF2-40B4-BE49-F238E27FC236}">
                <a16:creationId xmlns:a16="http://schemas.microsoft.com/office/drawing/2014/main" id="{286404E5-2002-4A00-B466-0152B1337E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747" r="1112"/>
          <a:stretch>
            <a:fillRect/>
          </a:stretch>
        </p:blipFill>
        <p:spPr bwMode="auto">
          <a:xfrm>
            <a:off x="185631" y="1505767"/>
            <a:ext cx="2919404" cy="1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Numerical simulation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18</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Computational model and boundary conditions</a:t>
            </a:r>
            <a:endParaRPr lang="zh-CN" altLang="en-US" sz="2200" dirty="0">
              <a:solidFill>
                <a:srgbClr val="E74C3C"/>
              </a:solidFill>
              <a:latin typeface="Helvetica" panose="020B0604020202030204" pitchFamily="34" charset="0"/>
              <a:ea typeface="微软雅黑" panose="020B0503020204020204" pitchFamily="34" charset="-122"/>
            </a:endParaRPr>
          </a:p>
        </p:txBody>
      </p:sp>
      <p:graphicFrame>
        <p:nvGraphicFramePr>
          <p:cNvPr id="3" name="表格 2">
            <a:extLst>
              <a:ext uri="{FF2B5EF4-FFF2-40B4-BE49-F238E27FC236}">
                <a16:creationId xmlns:a16="http://schemas.microsoft.com/office/drawing/2014/main" id="{AE5F21D1-E295-40B4-A335-24F45636AADD}"/>
              </a:ext>
            </a:extLst>
          </p:cNvPr>
          <p:cNvGraphicFramePr>
            <a:graphicFrameLocks noGrp="1"/>
          </p:cNvGraphicFramePr>
          <p:nvPr>
            <p:extLst>
              <p:ext uri="{D42A27DB-BD31-4B8C-83A1-F6EECF244321}">
                <p14:modId xmlns:p14="http://schemas.microsoft.com/office/powerpoint/2010/main" val="1207203255"/>
              </p:ext>
            </p:extLst>
          </p:nvPr>
        </p:nvGraphicFramePr>
        <p:xfrm>
          <a:off x="1327932" y="3191126"/>
          <a:ext cx="6488135" cy="3337560"/>
        </p:xfrm>
        <a:graphic>
          <a:graphicData uri="http://schemas.openxmlformats.org/drawingml/2006/table">
            <a:tbl>
              <a:tblPr firstRow="1" bandRow="1">
                <a:tableStyleId>{5C22544A-7EE6-4342-B048-85BDC9FD1C3A}</a:tableStyleId>
              </a:tblPr>
              <a:tblGrid>
                <a:gridCol w="3246120">
                  <a:extLst>
                    <a:ext uri="{9D8B030D-6E8A-4147-A177-3AD203B41FA5}">
                      <a16:colId xmlns:a16="http://schemas.microsoft.com/office/drawing/2014/main" val="2565869700"/>
                    </a:ext>
                  </a:extLst>
                </a:gridCol>
                <a:gridCol w="3242015">
                  <a:extLst>
                    <a:ext uri="{9D8B030D-6E8A-4147-A177-3AD203B41FA5}">
                      <a16:colId xmlns:a16="http://schemas.microsoft.com/office/drawing/2014/main" val="4080047181"/>
                    </a:ext>
                  </a:extLst>
                </a:gridCol>
              </a:tblGrid>
              <a:tr h="370840">
                <a:tc>
                  <a:txBody>
                    <a:bodyPr/>
                    <a:lstStyle/>
                    <a:p>
                      <a:pPr algn="r"/>
                      <a:r>
                        <a:rPr lang="en-US" altLang="zh-CN" b="0" dirty="0">
                          <a:solidFill>
                            <a:schemeClr val="bg1"/>
                          </a:solidFill>
                          <a:latin typeface="Helvetica" panose="020B0604020202030204" pitchFamily="34" charset="0"/>
                        </a:rPr>
                        <a:t>Items</a:t>
                      </a:r>
                      <a:endParaRPr lang="zh-CN" altLang="en-US" b="0" dirty="0">
                        <a:solidFill>
                          <a:schemeClr val="bg1"/>
                        </a:solidFill>
                        <a:latin typeface="Helvetica" panose="020B0604020202030204" pitchFamily="34" charset="0"/>
                      </a:endParaRPr>
                    </a:p>
                  </a:txBody>
                  <a:tcPr anchor="ctr">
                    <a:solidFill>
                      <a:srgbClr val="3498DB"/>
                    </a:solidFill>
                  </a:tcPr>
                </a:tc>
                <a:tc>
                  <a:txBody>
                    <a:bodyPr/>
                    <a:lstStyle/>
                    <a:p>
                      <a:r>
                        <a:rPr lang="en-US" altLang="zh-CN" b="0" dirty="0">
                          <a:solidFill>
                            <a:schemeClr val="bg1"/>
                          </a:solidFill>
                          <a:latin typeface="Helvetica" panose="020B0604020202030204" pitchFamily="34" charset="0"/>
                        </a:rPr>
                        <a:t>Setup</a:t>
                      </a:r>
                      <a:endParaRPr lang="zh-CN" altLang="en-US" b="0" dirty="0">
                        <a:solidFill>
                          <a:schemeClr val="bg1"/>
                        </a:solidFill>
                        <a:latin typeface="Helvetica" panose="020B0604020202030204" pitchFamily="34" charset="0"/>
                      </a:endParaRPr>
                    </a:p>
                  </a:txBody>
                  <a:tcPr anchor="ctr">
                    <a:solidFill>
                      <a:srgbClr val="3498DB"/>
                    </a:solidFill>
                  </a:tcPr>
                </a:tc>
                <a:extLst>
                  <a:ext uri="{0D108BD9-81ED-4DB2-BD59-A6C34878D82A}">
                    <a16:rowId xmlns:a16="http://schemas.microsoft.com/office/drawing/2014/main" val="1481808872"/>
                  </a:ext>
                </a:extLst>
              </a:tr>
              <a:tr h="370840">
                <a:tc>
                  <a:txBody>
                    <a:bodyPr/>
                    <a:lstStyle/>
                    <a:p>
                      <a:pPr algn="r"/>
                      <a:r>
                        <a:rPr lang="en-US" altLang="zh-CN" b="0" dirty="0">
                          <a:solidFill>
                            <a:srgbClr val="2C3E50"/>
                          </a:solidFill>
                          <a:latin typeface="Helvetica" panose="020B0604020202030204" pitchFamily="34" charset="0"/>
                        </a:rPr>
                        <a:t>analysis type</a:t>
                      </a:r>
                      <a:endParaRPr lang="zh-CN" altLang="en-US" b="0" dirty="0">
                        <a:solidFill>
                          <a:srgbClr val="2C3E50"/>
                        </a:solidFill>
                        <a:latin typeface="Helvetica" panose="020B0604020202030204" pitchFamily="34" charset="0"/>
                      </a:endParaRPr>
                    </a:p>
                  </a:txBody>
                  <a:tcPr anchor="ctr">
                    <a:solidFill>
                      <a:schemeClr val="bg1"/>
                    </a:solidFill>
                  </a:tcPr>
                </a:tc>
                <a:tc>
                  <a:txBody>
                    <a:bodyPr/>
                    <a:lstStyle/>
                    <a:p>
                      <a:r>
                        <a:rPr lang="en-US" altLang="zh-CN" b="0" dirty="0">
                          <a:solidFill>
                            <a:srgbClr val="2C3E50"/>
                          </a:solidFill>
                          <a:latin typeface="Helvetica" panose="020B0604020202030204" pitchFamily="34" charset="0"/>
                        </a:rPr>
                        <a:t>transient analysis</a:t>
                      </a:r>
                      <a:endParaRPr lang="zh-CN" altLang="en-US" b="0" dirty="0">
                        <a:solidFill>
                          <a:srgbClr val="2C3E50"/>
                        </a:solidFill>
                        <a:latin typeface="Helvetica" panose="020B0604020202030204" pitchFamily="34" charset="0"/>
                      </a:endParaRPr>
                    </a:p>
                  </a:txBody>
                  <a:tcPr anchor="ctr">
                    <a:solidFill>
                      <a:schemeClr val="bg1"/>
                    </a:solidFill>
                  </a:tcPr>
                </a:tc>
                <a:extLst>
                  <a:ext uri="{0D108BD9-81ED-4DB2-BD59-A6C34878D82A}">
                    <a16:rowId xmlns:a16="http://schemas.microsoft.com/office/drawing/2014/main" val="260292576"/>
                  </a:ext>
                </a:extLst>
              </a:tr>
              <a:tr h="370840">
                <a:tc>
                  <a:txBody>
                    <a:bodyPr/>
                    <a:lstStyle/>
                    <a:p>
                      <a:pPr algn="r"/>
                      <a:r>
                        <a:rPr lang="en-US" altLang="zh-CN" b="0" dirty="0">
                          <a:solidFill>
                            <a:srgbClr val="2C3E50"/>
                          </a:solidFill>
                          <a:latin typeface="Helvetica" panose="020B0604020202030204" pitchFamily="34" charset="0"/>
                        </a:rPr>
                        <a:t>fluid medium</a:t>
                      </a:r>
                      <a:endParaRPr lang="zh-CN" altLang="en-US" b="0" dirty="0">
                        <a:solidFill>
                          <a:srgbClr val="2C3E50"/>
                        </a:solidFill>
                        <a:latin typeface="Helvetica" panose="020B0604020202030204" pitchFamily="34" charset="0"/>
                      </a:endParaRPr>
                    </a:p>
                  </a:txBody>
                  <a:tcPr anchor="ctr">
                    <a:solidFill>
                      <a:srgbClr val="ECF0F1"/>
                    </a:solidFill>
                  </a:tcPr>
                </a:tc>
                <a:tc>
                  <a:txBody>
                    <a:bodyPr/>
                    <a:lstStyle/>
                    <a:p>
                      <a:r>
                        <a:rPr lang="en-US" altLang="zh-CN" b="0" dirty="0">
                          <a:solidFill>
                            <a:srgbClr val="2C3E50"/>
                          </a:solidFill>
                          <a:latin typeface="Helvetica" panose="020B0604020202030204" pitchFamily="34" charset="0"/>
                        </a:rPr>
                        <a:t>water</a:t>
                      </a:r>
                      <a:endParaRPr lang="zh-CN" altLang="en-US" b="0" dirty="0">
                        <a:solidFill>
                          <a:srgbClr val="2C3E50"/>
                        </a:solidFill>
                        <a:latin typeface="Helvetica" panose="020B0604020202030204" pitchFamily="34" charset="0"/>
                      </a:endParaRPr>
                    </a:p>
                  </a:txBody>
                  <a:tcPr anchor="ctr">
                    <a:solidFill>
                      <a:srgbClr val="ECF0F1"/>
                    </a:solidFill>
                  </a:tcPr>
                </a:tc>
                <a:extLst>
                  <a:ext uri="{0D108BD9-81ED-4DB2-BD59-A6C34878D82A}">
                    <a16:rowId xmlns:a16="http://schemas.microsoft.com/office/drawing/2014/main" val="773957938"/>
                  </a:ext>
                </a:extLst>
              </a:tr>
              <a:tr h="370840">
                <a:tc>
                  <a:txBody>
                    <a:bodyPr/>
                    <a:lstStyle/>
                    <a:p>
                      <a:pPr algn="r"/>
                      <a:r>
                        <a:rPr lang="en-US" altLang="zh-CN" b="0" dirty="0">
                          <a:solidFill>
                            <a:srgbClr val="2C3E50"/>
                          </a:solidFill>
                          <a:latin typeface="Helvetica" panose="020B0604020202030204" pitchFamily="34" charset="0"/>
                        </a:rPr>
                        <a:t>turbulence model</a:t>
                      </a:r>
                      <a:endParaRPr lang="zh-CN" altLang="en-US" b="0" dirty="0">
                        <a:solidFill>
                          <a:srgbClr val="2C3E50"/>
                        </a:solidFill>
                        <a:latin typeface="Helvetica" panose="020B0604020202030204" pitchFamily="34" charset="0"/>
                      </a:endParaRPr>
                    </a:p>
                  </a:txBody>
                  <a:tcPr anchor="ctr">
                    <a:solidFill>
                      <a:schemeClr val="bg1"/>
                    </a:solidFill>
                  </a:tcPr>
                </a:tc>
                <a:tc>
                  <a:txBody>
                    <a:bodyPr/>
                    <a:lstStyle/>
                    <a:p>
                      <a:r>
                        <a:rPr lang="en-US" altLang="zh-CN" b="0" dirty="0">
                          <a:solidFill>
                            <a:srgbClr val="2C3E50"/>
                          </a:solidFill>
                          <a:latin typeface="Helvetica" panose="020B0604020202030204" pitchFamily="34" charset="0"/>
                        </a:rPr>
                        <a:t>LES WALE</a:t>
                      </a:r>
                      <a:endParaRPr lang="zh-CN" altLang="en-US" b="0" dirty="0">
                        <a:solidFill>
                          <a:srgbClr val="2C3E50"/>
                        </a:solidFill>
                        <a:latin typeface="Helvetica" panose="020B0604020202030204" pitchFamily="34" charset="0"/>
                      </a:endParaRPr>
                    </a:p>
                  </a:txBody>
                  <a:tcPr anchor="ctr">
                    <a:solidFill>
                      <a:schemeClr val="bg1"/>
                    </a:solidFill>
                  </a:tcPr>
                </a:tc>
                <a:extLst>
                  <a:ext uri="{0D108BD9-81ED-4DB2-BD59-A6C34878D82A}">
                    <a16:rowId xmlns:a16="http://schemas.microsoft.com/office/drawing/2014/main" val="4284302793"/>
                  </a:ext>
                </a:extLst>
              </a:tr>
              <a:tr h="370840">
                <a:tc>
                  <a:txBody>
                    <a:bodyPr/>
                    <a:lstStyle/>
                    <a:p>
                      <a:pPr algn="r"/>
                      <a:r>
                        <a:rPr lang="en-US" altLang="zh-CN" b="0" dirty="0">
                          <a:solidFill>
                            <a:srgbClr val="2C3E50"/>
                          </a:solidFill>
                          <a:latin typeface="Helvetica" panose="020B0604020202030204" pitchFamily="34" charset="0"/>
                        </a:rPr>
                        <a:t>inlet condition</a:t>
                      </a:r>
                      <a:endParaRPr lang="zh-CN" altLang="en-US" b="0" dirty="0">
                        <a:solidFill>
                          <a:srgbClr val="2C3E50"/>
                        </a:solidFill>
                        <a:latin typeface="Helvetica" panose="020B0604020202030204" pitchFamily="34" charset="0"/>
                      </a:endParaRPr>
                    </a:p>
                  </a:txBody>
                  <a:tcPr anchor="ctr">
                    <a:solidFill>
                      <a:srgbClr val="ECF0F1"/>
                    </a:solidFill>
                  </a:tcPr>
                </a:tc>
                <a:tc>
                  <a:txBody>
                    <a:bodyPr/>
                    <a:lstStyle/>
                    <a:p>
                      <a:r>
                        <a:rPr lang="en-US" altLang="zh-CN" b="0" dirty="0">
                          <a:solidFill>
                            <a:srgbClr val="2C3E50"/>
                          </a:solidFill>
                          <a:latin typeface="Helvetica" panose="020B0604020202030204" pitchFamily="34" charset="0"/>
                        </a:rPr>
                        <a:t>even flow</a:t>
                      </a:r>
                      <a:endParaRPr lang="zh-CN" altLang="en-US" b="0" dirty="0">
                        <a:solidFill>
                          <a:srgbClr val="2C3E50"/>
                        </a:solidFill>
                        <a:latin typeface="Helvetica" panose="020B0604020202030204" pitchFamily="34" charset="0"/>
                      </a:endParaRPr>
                    </a:p>
                  </a:txBody>
                  <a:tcPr anchor="ctr">
                    <a:solidFill>
                      <a:srgbClr val="ECF0F1"/>
                    </a:solidFill>
                  </a:tcPr>
                </a:tc>
                <a:extLst>
                  <a:ext uri="{0D108BD9-81ED-4DB2-BD59-A6C34878D82A}">
                    <a16:rowId xmlns:a16="http://schemas.microsoft.com/office/drawing/2014/main" val="2643585246"/>
                  </a:ext>
                </a:extLst>
              </a:tr>
              <a:tr h="370840">
                <a:tc>
                  <a:txBody>
                    <a:bodyPr/>
                    <a:lstStyle/>
                    <a:p>
                      <a:pPr algn="r"/>
                      <a:r>
                        <a:rPr lang="en-US" altLang="zh-CN" b="0" dirty="0">
                          <a:solidFill>
                            <a:srgbClr val="2C3E50"/>
                          </a:solidFill>
                          <a:latin typeface="Helvetica" panose="020B0604020202030204" pitchFamily="34" charset="0"/>
                        </a:rPr>
                        <a:t>outlet condition</a:t>
                      </a:r>
                      <a:endParaRPr lang="zh-CN" altLang="en-US" b="0" dirty="0">
                        <a:solidFill>
                          <a:srgbClr val="2C3E50"/>
                        </a:solidFill>
                        <a:latin typeface="Helvetica" panose="020B0604020202030204" pitchFamily="34" charset="0"/>
                      </a:endParaRPr>
                    </a:p>
                  </a:txBody>
                  <a:tcPr anchor="ctr">
                    <a:solidFill>
                      <a:schemeClr val="bg1"/>
                    </a:solidFill>
                  </a:tcPr>
                </a:tc>
                <a:tc>
                  <a:txBody>
                    <a:bodyPr/>
                    <a:lstStyle/>
                    <a:p>
                      <a:r>
                        <a:rPr lang="en-US" altLang="zh-CN" b="0" dirty="0">
                          <a:solidFill>
                            <a:srgbClr val="2C3E50"/>
                          </a:solidFill>
                          <a:latin typeface="Helvetica" panose="020B0604020202030204" pitchFamily="34" charset="0"/>
                        </a:rPr>
                        <a:t>pressure outlet</a:t>
                      </a:r>
                      <a:endParaRPr lang="zh-CN" altLang="en-US" b="0" dirty="0">
                        <a:solidFill>
                          <a:srgbClr val="2C3E50"/>
                        </a:solidFill>
                        <a:latin typeface="Helvetica" panose="020B0604020202030204" pitchFamily="34" charset="0"/>
                      </a:endParaRPr>
                    </a:p>
                  </a:txBody>
                  <a:tcPr anchor="ctr">
                    <a:solidFill>
                      <a:schemeClr val="bg1"/>
                    </a:solidFill>
                  </a:tcPr>
                </a:tc>
                <a:extLst>
                  <a:ext uri="{0D108BD9-81ED-4DB2-BD59-A6C34878D82A}">
                    <a16:rowId xmlns:a16="http://schemas.microsoft.com/office/drawing/2014/main" val="2140795043"/>
                  </a:ext>
                </a:extLst>
              </a:tr>
              <a:tr h="370840">
                <a:tc>
                  <a:txBody>
                    <a:bodyPr/>
                    <a:lstStyle/>
                    <a:p>
                      <a:pPr algn="r"/>
                      <a:r>
                        <a:rPr lang="en-US" altLang="zh-CN" b="0" dirty="0">
                          <a:solidFill>
                            <a:srgbClr val="2C3E50"/>
                          </a:solidFill>
                          <a:latin typeface="Helvetica" panose="020B0604020202030204" pitchFamily="34" charset="0"/>
                        </a:rPr>
                        <a:t>symmetry surface condition</a:t>
                      </a:r>
                      <a:endParaRPr lang="zh-CN" altLang="en-US" b="0" dirty="0">
                        <a:solidFill>
                          <a:srgbClr val="2C3E50"/>
                        </a:solidFill>
                        <a:latin typeface="Helvetica" panose="020B0604020202030204" pitchFamily="34" charset="0"/>
                      </a:endParaRPr>
                    </a:p>
                  </a:txBody>
                  <a:tcPr anchor="ctr">
                    <a:solidFill>
                      <a:srgbClr val="ECF0F1"/>
                    </a:solidFill>
                  </a:tcPr>
                </a:tc>
                <a:tc>
                  <a:txBody>
                    <a:bodyPr/>
                    <a:lstStyle/>
                    <a:p>
                      <a:r>
                        <a:rPr lang="en-US" altLang="zh-CN" b="0" dirty="0">
                          <a:solidFill>
                            <a:srgbClr val="2C3E50"/>
                          </a:solidFill>
                          <a:latin typeface="Helvetica" panose="020B0604020202030204" pitchFamily="34" charset="0"/>
                        </a:rPr>
                        <a:t>periodic boundary condition</a:t>
                      </a:r>
                      <a:endParaRPr lang="zh-CN" altLang="en-US" b="0" dirty="0">
                        <a:solidFill>
                          <a:srgbClr val="2C3E50"/>
                        </a:solidFill>
                        <a:latin typeface="Helvetica" panose="020B0604020202030204" pitchFamily="34" charset="0"/>
                      </a:endParaRPr>
                    </a:p>
                  </a:txBody>
                  <a:tcPr anchor="ctr">
                    <a:solidFill>
                      <a:srgbClr val="ECF0F1"/>
                    </a:solidFill>
                  </a:tcPr>
                </a:tc>
                <a:extLst>
                  <a:ext uri="{0D108BD9-81ED-4DB2-BD59-A6C34878D82A}">
                    <a16:rowId xmlns:a16="http://schemas.microsoft.com/office/drawing/2014/main" val="1072897791"/>
                  </a:ext>
                </a:extLst>
              </a:tr>
              <a:tr h="370840">
                <a:tc>
                  <a:txBody>
                    <a:bodyPr/>
                    <a:lstStyle/>
                    <a:p>
                      <a:pPr algn="r"/>
                      <a:r>
                        <a:rPr lang="en-US" altLang="zh-CN" b="0" dirty="0">
                          <a:solidFill>
                            <a:srgbClr val="2C3E50"/>
                          </a:solidFill>
                          <a:latin typeface="Helvetica" panose="020B0604020202030204" pitchFamily="34" charset="0"/>
                        </a:rPr>
                        <a:t>tube wall condition</a:t>
                      </a:r>
                      <a:endParaRPr lang="zh-CN" altLang="en-US" b="0" dirty="0">
                        <a:solidFill>
                          <a:srgbClr val="2C3E50"/>
                        </a:solidFill>
                        <a:latin typeface="Helvetica" panose="020B0604020202030204" pitchFamily="34" charset="0"/>
                      </a:endParaRPr>
                    </a:p>
                  </a:txBody>
                  <a:tcPr anchor="ctr">
                    <a:solidFill>
                      <a:schemeClr val="bg1"/>
                    </a:solidFill>
                  </a:tcPr>
                </a:tc>
                <a:tc>
                  <a:txBody>
                    <a:bodyPr/>
                    <a:lstStyle/>
                    <a:p>
                      <a:r>
                        <a:rPr lang="en-US" altLang="zh-CN" b="0" dirty="0">
                          <a:solidFill>
                            <a:srgbClr val="2C3E50"/>
                          </a:solidFill>
                          <a:latin typeface="Helvetica" panose="020B0604020202030204" pitchFamily="34" charset="0"/>
                        </a:rPr>
                        <a:t>rigid body wall, dynamic mesh</a:t>
                      </a:r>
                      <a:endParaRPr lang="zh-CN" altLang="en-US" b="0" dirty="0">
                        <a:solidFill>
                          <a:srgbClr val="2C3E50"/>
                        </a:solidFill>
                        <a:latin typeface="Helvetica" panose="020B0604020202030204" pitchFamily="34" charset="0"/>
                      </a:endParaRPr>
                    </a:p>
                  </a:txBody>
                  <a:tcPr anchor="ctr">
                    <a:solidFill>
                      <a:schemeClr val="bg1"/>
                    </a:solidFill>
                  </a:tcPr>
                </a:tc>
                <a:extLst>
                  <a:ext uri="{0D108BD9-81ED-4DB2-BD59-A6C34878D82A}">
                    <a16:rowId xmlns:a16="http://schemas.microsoft.com/office/drawing/2014/main" val="225930016"/>
                  </a:ext>
                </a:extLst>
              </a:tr>
              <a:tr h="370840">
                <a:tc>
                  <a:txBody>
                    <a:bodyPr/>
                    <a:lstStyle/>
                    <a:p>
                      <a:pPr algn="r"/>
                      <a:r>
                        <a:rPr lang="en-US" altLang="zh-CN" b="0" dirty="0">
                          <a:solidFill>
                            <a:srgbClr val="2C3E50"/>
                          </a:solidFill>
                          <a:latin typeface="Helvetica" panose="020B0604020202030204" pitchFamily="34" charset="0"/>
                        </a:rPr>
                        <a:t>wall function</a:t>
                      </a:r>
                      <a:endParaRPr lang="zh-CN" altLang="en-US" b="0" dirty="0">
                        <a:solidFill>
                          <a:srgbClr val="2C3E50"/>
                        </a:solidFill>
                        <a:latin typeface="Helvetica" panose="020B0604020202030204" pitchFamily="34" charset="0"/>
                      </a:endParaRPr>
                    </a:p>
                  </a:txBody>
                  <a:tcPr anchor="ctr">
                    <a:solidFill>
                      <a:srgbClr val="ECF0F1"/>
                    </a:solidFill>
                  </a:tcPr>
                </a:tc>
                <a:tc>
                  <a:txBody>
                    <a:bodyPr/>
                    <a:lstStyle/>
                    <a:p>
                      <a:r>
                        <a:rPr lang="en-US" altLang="zh-CN" b="0" dirty="0">
                          <a:solidFill>
                            <a:srgbClr val="2C3E50"/>
                          </a:solidFill>
                          <a:latin typeface="Helvetica" panose="020B0604020202030204" pitchFamily="34" charset="0"/>
                        </a:rPr>
                        <a:t>scalable wall function</a:t>
                      </a:r>
                      <a:endParaRPr lang="zh-CN" altLang="en-US" b="0" dirty="0">
                        <a:solidFill>
                          <a:srgbClr val="2C3E50"/>
                        </a:solidFill>
                        <a:latin typeface="Helvetica" panose="020B0604020202030204" pitchFamily="34" charset="0"/>
                      </a:endParaRPr>
                    </a:p>
                  </a:txBody>
                  <a:tcPr anchor="ctr">
                    <a:solidFill>
                      <a:srgbClr val="ECF0F1"/>
                    </a:solidFill>
                  </a:tcPr>
                </a:tc>
                <a:extLst>
                  <a:ext uri="{0D108BD9-81ED-4DB2-BD59-A6C34878D82A}">
                    <a16:rowId xmlns:a16="http://schemas.microsoft.com/office/drawing/2014/main" val="3411949956"/>
                  </a:ext>
                </a:extLst>
              </a:tr>
            </a:tbl>
          </a:graphicData>
        </a:graphic>
      </p:graphicFrame>
      <p:sp>
        <p:nvSpPr>
          <p:cNvPr id="9" name="矩形 8">
            <a:extLst>
              <a:ext uri="{FF2B5EF4-FFF2-40B4-BE49-F238E27FC236}">
                <a16:creationId xmlns:a16="http://schemas.microsoft.com/office/drawing/2014/main" id="{B4226746-DC9F-4CF5-A9AF-CF87E7FF2921}"/>
              </a:ext>
            </a:extLst>
          </p:cNvPr>
          <p:cNvSpPr/>
          <p:nvPr/>
        </p:nvSpPr>
        <p:spPr>
          <a:xfrm rot="16200000">
            <a:off x="-1421719" y="4777462"/>
            <a:ext cx="3558064" cy="343364"/>
          </a:xfrm>
          <a:prstGeom prst="rect">
            <a:avLst/>
          </a:prstGeom>
          <a:noFill/>
        </p:spPr>
        <p:txBody>
          <a:bodyPr wrap="square">
            <a:spAutoFit/>
          </a:bodyPr>
          <a:lstStyle/>
          <a:p>
            <a:pPr algn="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Fig.11 Numerical simulation models</a:t>
            </a:r>
          </a:p>
        </p:txBody>
      </p:sp>
    </p:spTree>
    <p:extLst>
      <p:ext uri="{BB962C8B-B14F-4D97-AF65-F5344CB8AC3E}">
        <p14:creationId xmlns:p14="http://schemas.microsoft.com/office/powerpoint/2010/main" val="4112376101"/>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CONTENTS</a:t>
            </a:r>
            <a:endParaRPr lang="zh-CN" altLang="en-US" b="0" dirty="0">
              <a:latin typeface="Helvetica" panose="020B0604020202030204" pitchFamily="34" charset="0"/>
              <a:cs typeface="Times New Roman" panose="02020603050405020304" pitchFamily="18" charset="0"/>
            </a:endParaRPr>
          </a:p>
        </p:txBody>
      </p:sp>
      <p:sp>
        <p:nvSpPr>
          <p:cNvPr id="19" name="任意多边形 18"/>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1122905"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3" name="任意多边形 22"/>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5" name="任意多边形 24"/>
          <p:cNvSpPr/>
          <p:nvPr/>
        </p:nvSpPr>
        <p:spPr>
          <a:xfrm>
            <a:off x="1122905"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19</a:t>
            </a:fld>
            <a:endParaRPr lang="en-US" altLang="zh-CN" sz="1800" dirty="0">
              <a:latin typeface="Helvetica" panose="020B0604020202030204" pitchFamily="34" charset="0"/>
            </a:endParaRPr>
          </a:p>
        </p:txBody>
      </p:sp>
      <p:sp>
        <p:nvSpPr>
          <p:cNvPr id="27" name="任意多边形 24">
            <a:extLst>
              <a:ext uri="{FF2B5EF4-FFF2-40B4-BE49-F238E27FC236}">
                <a16:creationId xmlns:a16="http://schemas.microsoft.com/office/drawing/2014/main" id="{35EEE493-E614-4703-8112-148EC8671D01}"/>
              </a:ext>
            </a:extLst>
          </p:cNvPr>
          <p:cNvSpPr/>
          <p:nvPr/>
        </p:nvSpPr>
        <p:spPr>
          <a:xfrm>
            <a:off x="1122905"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4" name="任意多边形 24">
            <a:extLst>
              <a:ext uri="{FF2B5EF4-FFF2-40B4-BE49-F238E27FC236}">
                <a16:creationId xmlns:a16="http://schemas.microsoft.com/office/drawing/2014/main" id="{F9F8E97B-F420-4270-8372-4DA90A1B4AEC}"/>
              </a:ext>
            </a:extLst>
          </p:cNvPr>
          <p:cNvSpPr/>
          <p:nvPr/>
        </p:nvSpPr>
        <p:spPr>
          <a:xfrm>
            <a:off x="1122904"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5" name="椭圆 19">
            <a:extLst>
              <a:ext uri="{FF2B5EF4-FFF2-40B4-BE49-F238E27FC236}">
                <a16:creationId xmlns:a16="http://schemas.microsoft.com/office/drawing/2014/main" id="{31FAA846-9C75-419A-AEC5-F153ABD14FA4}"/>
              </a:ext>
            </a:extLst>
          </p:cNvPr>
          <p:cNvSpPr/>
          <p:nvPr/>
        </p:nvSpPr>
        <p:spPr>
          <a:xfrm>
            <a:off x="904608" y="1731141"/>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6" name="椭圆 19">
            <a:extLst>
              <a:ext uri="{FF2B5EF4-FFF2-40B4-BE49-F238E27FC236}">
                <a16:creationId xmlns:a16="http://schemas.microsoft.com/office/drawing/2014/main" id="{9BE0840D-A74B-4480-AF39-01EB6B2D0D60}"/>
              </a:ext>
            </a:extLst>
          </p:cNvPr>
          <p:cNvSpPr/>
          <p:nvPr/>
        </p:nvSpPr>
        <p:spPr>
          <a:xfrm>
            <a:off x="904608" y="2622742"/>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7" name="椭圆 19">
            <a:extLst>
              <a:ext uri="{FF2B5EF4-FFF2-40B4-BE49-F238E27FC236}">
                <a16:creationId xmlns:a16="http://schemas.microsoft.com/office/drawing/2014/main" id="{CBB1E45D-516B-499D-892D-025DFD237E55}"/>
              </a:ext>
            </a:extLst>
          </p:cNvPr>
          <p:cNvSpPr/>
          <p:nvPr/>
        </p:nvSpPr>
        <p:spPr>
          <a:xfrm>
            <a:off x="904608" y="3518930"/>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8" name="椭圆 19">
            <a:extLst>
              <a:ext uri="{FF2B5EF4-FFF2-40B4-BE49-F238E27FC236}">
                <a16:creationId xmlns:a16="http://schemas.microsoft.com/office/drawing/2014/main" id="{ED48EB2F-868D-4F9F-9C70-627E9E54690A}"/>
              </a:ext>
            </a:extLst>
          </p:cNvPr>
          <p:cNvSpPr/>
          <p:nvPr/>
        </p:nvSpPr>
        <p:spPr>
          <a:xfrm>
            <a:off x="904608" y="4403203"/>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28" name="椭圆 19">
            <a:extLst>
              <a:ext uri="{FF2B5EF4-FFF2-40B4-BE49-F238E27FC236}">
                <a16:creationId xmlns:a16="http://schemas.microsoft.com/office/drawing/2014/main" id="{0F075B31-F244-466E-9135-BFBCC351D462}"/>
              </a:ext>
            </a:extLst>
          </p:cNvPr>
          <p:cNvSpPr/>
          <p:nvPr/>
        </p:nvSpPr>
        <p:spPr>
          <a:xfrm>
            <a:off x="904608" y="5287476"/>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Tree>
    <p:extLst>
      <p:ext uri="{BB962C8B-B14F-4D97-AF65-F5344CB8AC3E}">
        <p14:creationId xmlns:p14="http://schemas.microsoft.com/office/powerpoint/2010/main" val="3167046784"/>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grpId="0" nodeType="withEffect">
                                  <p:stCondLst>
                                    <p:cond delay="0"/>
                                  </p:stCondLst>
                                  <p:childTnLst>
                                    <p:animRot by="5400000">
                                      <p:cBhvr>
                                        <p:cTn id="9" dur="1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CONTENTS</a:t>
            </a:r>
            <a:endParaRPr lang="zh-CN" altLang="en-US" b="0" dirty="0">
              <a:latin typeface="Helvetica" panose="020B0604020202030204" pitchFamily="34" charset="0"/>
              <a:cs typeface="Times New Roman" panose="02020603050405020304" pitchFamily="18" charset="0"/>
            </a:endParaRPr>
          </a:p>
        </p:txBody>
      </p:sp>
      <p:sp>
        <p:nvSpPr>
          <p:cNvPr id="19" name="任意多边形 18"/>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1122905"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3" name="任意多边形 22"/>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5" name="任意多边形 24"/>
          <p:cNvSpPr/>
          <p:nvPr/>
        </p:nvSpPr>
        <p:spPr>
          <a:xfrm>
            <a:off x="1122905"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a:t>
            </a:fld>
            <a:endParaRPr lang="en-US" altLang="zh-CN" sz="1800" dirty="0">
              <a:latin typeface="Helvetica" panose="020B0604020202030204" pitchFamily="34" charset="0"/>
            </a:endParaRPr>
          </a:p>
        </p:txBody>
      </p:sp>
      <p:sp>
        <p:nvSpPr>
          <p:cNvPr id="27" name="任意多边形 24">
            <a:extLst>
              <a:ext uri="{FF2B5EF4-FFF2-40B4-BE49-F238E27FC236}">
                <a16:creationId xmlns:a16="http://schemas.microsoft.com/office/drawing/2014/main" id="{35EEE493-E614-4703-8112-148EC8671D01}"/>
              </a:ext>
            </a:extLst>
          </p:cNvPr>
          <p:cNvSpPr/>
          <p:nvPr/>
        </p:nvSpPr>
        <p:spPr>
          <a:xfrm>
            <a:off x="1122905"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4" name="任意多边形 18">
            <a:extLst>
              <a:ext uri="{FF2B5EF4-FFF2-40B4-BE49-F238E27FC236}">
                <a16:creationId xmlns:a16="http://schemas.microsoft.com/office/drawing/2014/main" id="{CD5254C9-3B5F-47F3-AF81-5C7F989D512C}"/>
              </a:ext>
            </a:extLst>
          </p:cNvPr>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6" name="椭圆 19">
            <a:extLst>
              <a:ext uri="{FF2B5EF4-FFF2-40B4-BE49-F238E27FC236}">
                <a16:creationId xmlns:a16="http://schemas.microsoft.com/office/drawing/2014/main" id="{9BE0840D-A74B-4480-AF39-01EB6B2D0D60}"/>
              </a:ext>
            </a:extLst>
          </p:cNvPr>
          <p:cNvSpPr/>
          <p:nvPr/>
        </p:nvSpPr>
        <p:spPr>
          <a:xfrm>
            <a:off x="904608" y="2622742"/>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7" name="椭圆 19">
            <a:extLst>
              <a:ext uri="{FF2B5EF4-FFF2-40B4-BE49-F238E27FC236}">
                <a16:creationId xmlns:a16="http://schemas.microsoft.com/office/drawing/2014/main" id="{CBB1E45D-516B-499D-892D-025DFD237E55}"/>
              </a:ext>
            </a:extLst>
          </p:cNvPr>
          <p:cNvSpPr/>
          <p:nvPr/>
        </p:nvSpPr>
        <p:spPr>
          <a:xfrm>
            <a:off x="904608" y="3518930"/>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8" name="椭圆 19">
            <a:extLst>
              <a:ext uri="{FF2B5EF4-FFF2-40B4-BE49-F238E27FC236}">
                <a16:creationId xmlns:a16="http://schemas.microsoft.com/office/drawing/2014/main" id="{ED48EB2F-868D-4F9F-9C70-627E9E54690A}"/>
              </a:ext>
            </a:extLst>
          </p:cNvPr>
          <p:cNvSpPr/>
          <p:nvPr/>
        </p:nvSpPr>
        <p:spPr>
          <a:xfrm>
            <a:off x="904608" y="4403203"/>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28" name="椭圆 19">
            <a:extLst>
              <a:ext uri="{FF2B5EF4-FFF2-40B4-BE49-F238E27FC236}">
                <a16:creationId xmlns:a16="http://schemas.microsoft.com/office/drawing/2014/main" id="{0F075B31-F244-466E-9135-BFBCC351D462}"/>
              </a:ext>
            </a:extLst>
          </p:cNvPr>
          <p:cNvSpPr/>
          <p:nvPr/>
        </p:nvSpPr>
        <p:spPr>
          <a:xfrm>
            <a:off x="904608" y="5287476"/>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5" name="椭圆 19">
            <a:extLst>
              <a:ext uri="{FF2B5EF4-FFF2-40B4-BE49-F238E27FC236}">
                <a16:creationId xmlns:a16="http://schemas.microsoft.com/office/drawing/2014/main" id="{31FAA846-9C75-419A-AEC5-F153ABD14FA4}"/>
              </a:ext>
            </a:extLst>
          </p:cNvPr>
          <p:cNvSpPr/>
          <p:nvPr/>
        </p:nvSpPr>
        <p:spPr>
          <a:xfrm>
            <a:off x="904608" y="1731141"/>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Tree>
    <p:extLst>
      <p:ext uri="{BB962C8B-B14F-4D97-AF65-F5344CB8AC3E}">
        <p14:creationId xmlns:p14="http://schemas.microsoft.com/office/powerpoint/2010/main" val="1806506084"/>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8" presetClass="emph" presetSubtype="0" fill="hold" grpId="0" nodeType="withEffect">
                                  <p:stCondLst>
                                    <p:cond delay="0"/>
                                  </p:stCondLst>
                                  <p:childTnLst>
                                    <p:animRot by="5400000">
                                      <p:cBhvr>
                                        <p:cTn id="9" dur="1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6B44332-956D-48EB-B2E8-BEEE70B62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48" y="1371732"/>
            <a:ext cx="5281353" cy="4041484"/>
          </a:xfrm>
          <a:prstGeom prst="rect">
            <a:avLst/>
          </a:prstGeom>
        </p:spPr>
      </p:pic>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Results and discussion</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20</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Free attenuation vibration</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8" name="矩形 7">
            <a:extLst>
              <a:ext uri="{FF2B5EF4-FFF2-40B4-BE49-F238E27FC236}">
                <a16:creationId xmlns:a16="http://schemas.microsoft.com/office/drawing/2014/main" id="{D5E1EE95-1CC4-40DD-B039-076EA1940387}"/>
              </a:ext>
            </a:extLst>
          </p:cNvPr>
          <p:cNvSpPr/>
          <p:nvPr/>
        </p:nvSpPr>
        <p:spPr>
          <a:xfrm>
            <a:off x="1880523" y="6096653"/>
            <a:ext cx="5382953" cy="437556"/>
          </a:xfrm>
          <a:prstGeom prst="rect">
            <a:avLst/>
          </a:prstGeom>
          <a:ln w="28575">
            <a:noFill/>
          </a:ln>
        </p:spPr>
        <p:txBody>
          <a:bodyPr wrap="square">
            <a:spAutoFit/>
          </a:bodyPr>
          <a:lstStyle/>
          <a:p>
            <a:pPr marL="4572" algn="ctr">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Visual vibration measurement method  </a:t>
            </a:r>
            <a:r>
              <a:rPr lang="en-US" altLang="zh-CN" sz="2200" dirty="0">
                <a:solidFill>
                  <a:srgbClr val="E74C3C"/>
                </a:solidFill>
                <a:latin typeface="Helvetica" panose="020B0604020202030204" pitchFamily="34" charset="0"/>
                <a:ea typeface="微软雅黑" panose="020B0503020204020204" pitchFamily="34" charset="-122"/>
              </a:rPr>
              <a:t>√</a:t>
            </a:r>
          </a:p>
        </p:txBody>
      </p:sp>
      <p:sp>
        <p:nvSpPr>
          <p:cNvPr id="9" name="矩形 8">
            <a:extLst>
              <a:ext uri="{FF2B5EF4-FFF2-40B4-BE49-F238E27FC236}">
                <a16:creationId xmlns:a16="http://schemas.microsoft.com/office/drawing/2014/main" id="{CFD60EB5-3678-4355-98D5-C30C6938DDBA}"/>
              </a:ext>
            </a:extLst>
          </p:cNvPr>
          <p:cNvSpPr/>
          <p:nvPr/>
        </p:nvSpPr>
        <p:spPr>
          <a:xfrm>
            <a:off x="3574071" y="5753289"/>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Relative error: 0.8%</a:t>
            </a:r>
          </a:p>
        </p:txBody>
      </p:sp>
      <p:sp>
        <p:nvSpPr>
          <p:cNvPr id="10" name="矩形 9">
            <a:extLst>
              <a:ext uri="{FF2B5EF4-FFF2-40B4-BE49-F238E27FC236}">
                <a16:creationId xmlns:a16="http://schemas.microsoft.com/office/drawing/2014/main" id="{5E3E1AFE-011E-467B-9DEC-82AB456CA641}"/>
              </a:ext>
            </a:extLst>
          </p:cNvPr>
          <p:cNvSpPr/>
          <p:nvPr/>
        </p:nvSpPr>
        <p:spPr>
          <a:xfrm>
            <a:off x="2360220" y="5409925"/>
            <a:ext cx="442355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Fig.12 Spectrum of free attenuation vibration</a:t>
            </a:r>
          </a:p>
        </p:txBody>
      </p:sp>
    </p:spTree>
    <p:extLst>
      <p:ext uri="{BB962C8B-B14F-4D97-AF65-F5344CB8AC3E}">
        <p14:creationId xmlns:p14="http://schemas.microsoft.com/office/powerpoint/2010/main" val="405669154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Results and discussion</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21</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Critical flow velocity</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11" name="图片 10">
            <a:extLst>
              <a:ext uri="{FF2B5EF4-FFF2-40B4-BE49-F238E27FC236}">
                <a16:creationId xmlns:a16="http://schemas.microsoft.com/office/drawing/2014/main" id="{B3EE6A7D-6A9C-4A8D-8F2C-06C302775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00" t="4897" r="6598" b="1911"/>
          <a:stretch/>
        </p:blipFill>
        <p:spPr>
          <a:xfrm>
            <a:off x="529249" y="3908282"/>
            <a:ext cx="2790674" cy="2247784"/>
          </a:xfrm>
          <a:prstGeom prst="rect">
            <a:avLst/>
          </a:prstGeom>
        </p:spPr>
      </p:pic>
      <p:pic>
        <p:nvPicPr>
          <p:cNvPr id="15" name="图片 14">
            <a:extLst>
              <a:ext uri="{FF2B5EF4-FFF2-40B4-BE49-F238E27FC236}">
                <a16:creationId xmlns:a16="http://schemas.microsoft.com/office/drawing/2014/main" id="{46C3BCFB-78FF-402E-A1DC-31B81D414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8" t="6417" r="7107" b="393"/>
          <a:stretch/>
        </p:blipFill>
        <p:spPr>
          <a:xfrm>
            <a:off x="525579" y="1656019"/>
            <a:ext cx="2798014" cy="2247784"/>
          </a:xfrm>
          <a:prstGeom prst="rect">
            <a:avLst/>
          </a:prstGeom>
        </p:spPr>
      </p:pic>
      <p:pic>
        <p:nvPicPr>
          <p:cNvPr id="17" name="图片 16">
            <a:extLst>
              <a:ext uri="{FF2B5EF4-FFF2-40B4-BE49-F238E27FC236}">
                <a16:creationId xmlns:a16="http://schemas.microsoft.com/office/drawing/2014/main" id="{9AFE92C7-E309-49B2-910B-E133CCEF70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00" t="5026" r="6599" b="1692"/>
          <a:stretch/>
        </p:blipFill>
        <p:spPr>
          <a:xfrm>
            <a:off x="3319924" y="3903804"/>
            <a:ext cx="2790674" cy="2250023"/>
          </a:xfrm>
          <a:prstGeom prst="rect">
            <a:avLst/>
          </a:prstGeom>
        </p:spPr>
      </p:pic>
      <p:pic>
        <p:nvPicPr>
          <p:cNvPr id="19" name="图片 18">
            <a:extLst>
              <a:ext uri="{FF2B5EF4-FFF2-40B4-BE49-F238E27FC236}">
                <a16:creationId xmlns:a16="http://schemas.microsoft.com/office/drawing/2014/main" id="{79E17B80-CB10-4EE3-9CE5-D16F0C807A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00" t="5083" r="6715" b="1912"/>
          <a:stretch/>
        </p:blipFill>
        <p:spPr>
          <a:xfrm>
            <a:off x="3319924" y="1660497"/>
            <a:ext cx="2787008" cy="2243306"/>
          </a:xfrm>
          <a:prstGeom prst="rect">
            <a:avLst/>
          </a:prstGeom>
        </p:spPr>
      </p:pic>
      <p:pic>
        <p:nvPicPr>
          <p:cNvPr id="21" name="图片 20">
            <a:extLst>
              <a:ext uri="{FF2B5EF4-FFF2-40B4-BE49-F238E27FC236}">
                <a16:creationId xmlns:a16="http://schemas.microsoft.com/office/drawing/2014/main" id="{ACF0706C-C51E-4A5E-B63B-C866C8E752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58" t="4803" r="6541" b="1911"/>
          <a:stretch/>
        </p:blipFill>
        <p:spPr>
          <a:xfrm>
            <a:off x="6110599" y="3903803"/>
            <a:ext cx="2790674" cy="2250023"/>
          </a:xfrm>
          <a:prstGeom prst="rect">
            <a:avLst/>
          </a:prstGeom>
        </p:spPr>
      </p:pic>
      <p:pic>
        <p:nvPicPr>
          <p:cNvPr id="23" name="图片 22">
            <a:extLst>
              <a:ext uri="{FF2B5EF4-FFF2-40B4-BE49-F238E27FC236}">
                <a16:creationId xmlns:a16="http://schemas.microsoft.com/office/drawing/2014/main" id="{66E5F4E3-A835-4237-8BB7-F2FE8FDA7B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16" t="5082" r="6598" b="1911"/>
          <a:stretch/>
        </p:blipFill>
        <p:spPr>
          <a:xfrm>
            <a:off x="6114266" y="1660497"/>
            <a:ext cx="2787008" cy="2243306"/>
          </a:xfrm>
          <a:prstGeom prst="rect">
            <a:avLst/>
          </a:prstGeom>
        </p:spPr>
      </p:pic>
      <p:sp>
        <p:nvSpPr>
          <p:cNvPr id="24" name="矩形 23">
            <a:extLst>
              <a:ext uri="{FF2B5EF4-FFF2-40B4-BE49-F238E27FC236}">
                <a16:creationId xmlns:a16="http://schemas.microsoft.com/office/drawing/2014/main" id="{83ECC905-6EAB-4C6F-8FBB-809204602A79}"/>
              </a:ext>
            </a:extLst>
          </p:cNvPr>
          <p:cNvSpPr/>
          <p:nvPr/>
        </p:nvSpPr>
        <p:spPr>
          <a:xfrm rot="16200000">
            <a:off x="-764176" y="4853774"/>
            <a:ext cx="2243306"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Cross-stream</a:t>
            </a:r>
          </a:p>
        </p:txBody>
      </p:sp>
      <p:sp>
        <p:nvSpPr>
          <p:cNvPr id="25" name="矩形 24">
            <a:extLst>
              <a:ext uri="{FF2B5EF4-FFF2-40B4-BE49-F238E27FC236}">
                <a16:creationId xmlns:a16="http://schemas.microsoft.com/office/drawing/2014/main" id="{C4767DFC-CB9E-421D-8B2E-2FDA25C9F41C}"/>
              </a:ext>
            </a:extLst>
          </p:cNvPr>
          <p:cNvSpPr/>
          <p:nvPr/>
        </p:nvSpPr>
        <p:spPr>
          <a:xfrm rot="16200000">
            <a:off x="-767756" y="2610467"/>
            <a:ext cx="2243306"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Stream-wise</a:t>
            </a:r>
          </a:p>
        </p:txBody>
      </p:sp>
      <p:sp>
        <p:nvSpPr>
          <p:cNvPr id="26" name="矩形 25">
            <a:extLst>
              <a:ext uri="{FF2B5EF4-FFF2-40B4-BE49-F238E27FC236}">
                <a16:creationId xmlns:a16="http://schemas.microsoft.com/office/drawing/2014/main" id="{5B5F24EF-2737-4512-8DF7-C4617FDD0656}"/>
              </a:ext>
            </a:extLst>
          </p:cNvPr>
          <p:cNvSpPr/>
          <p:nvPr/>
        </p:nvSpPr>
        <p:spPr>
          <a:xfrm>
            <a:off x="926657" y="6147109"/>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0-degree angle</a:t>
            </a:r>
          </a:p>
        </p:txBody>
      </p:sp>
      <p:sp>
        <p:nvSpPr>
          <p:cNvPr id="27" name="矩形 26">
            <a:extLst>
              <a:ext uri="{FF2B5EF4-FFF2-40B4-BE49-F238E27FC236}">
                <a16:creationId xmlns:a16="http://schemas.microsoft.com/office/drawing/2014/main" id="{1CA7B075-05A4-482E-B101-C5503FEE3D54}"/>
              </a:ext>
            </a:extLst>
          </p:cNvPr>
          <p:cNvSpPr/>
          <p:nvPr/>
        </p:nvSpPr>
        <p:spPr>
          <a:xfrm>
            <a:off x="3713663" y="6147109"/>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15-degree angle</a:t>
            </a:r>
          </a:p>
        </p:txBody>
      </p:sp>
      <p:sp>
        <p:nvSpPr>
          <p:cNvPr id="28" name="矩形 27">
            <a:extLst>
              <a:ext uri="{FF2B5EF4-FFF2-40B4-BE49-F238E27FC236}">
                <a16:creationId xmlns:a16="http://schemas.microsoft.com/office/drawing/2014/main" id="{A7BE7A73-2A83-482F-B9B4-52007D3F0550}"/>
              </a:ext>
            </a:extLst>
          </p:cNvPr>
          <p:cNvSpPr/>
          <p:nvPr/>
        </p:nvSpPr>
        <p:spPr>
          <a:xfrm>
            <a:off x="6508007" y="6147109"/>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30-degree angle</a:t>
            </a:r>
          </a:p>
        </p:txBody>
      </p:sp>
      <p:sp>
        <p:nvSpPr>
          <p:cNvPr id="29" name="矩形 28">
            <a:extLst>
              <a:ext uri="{FF2B5EF4-FFF2-40B4-BE49-F238E27FC236}">
                <a16:creationId xmlns:a16="http://schemas.microsoft.com/office/drawing/2014/main" id="{39C8E8DE-A8C4-4453-8D5E-B91DD8E8D3B7}"/>
              </a:ext>
            </a:extLst>
          </p:cNvPr>
          <p:cNvSpPr/>
          <p:nvPr/>
        </p:nvSpPr>
        <p:spPr>
          <a:xfrm>
            <a:off x="2090518" y="2338196"/>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2.33</a:t>
            </a:r>
          </a:p>
        </p:txBody>
      </p:sp>
      <p:sp>
        <p:nvSpPr>
          <p:cNvPr id="30" name="矩形 29">
            <a:extLst>
              <a:ext uri="{FF2B5EF4-FFF2-40B4-BE49-F238E27FC236}">
                <a16:creationId xmlns:a16="http://schemas.microsoft.com/office/drawing/2014/main" id="{34EAF70F-B1EA-4DE5-B152-A4463743AC33}"/>
              </a:ext>
            </a:extLst>
          </p:cNvPr>
          <p:cNvSpPr/>
          <p:nvPr/>
        </p:nvSpPr>
        <p:spPr>
          <a:xfrm>
            <a:off x="2078989" y="4775052"/>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2.33</a:t>
            </a:r>
          </a:p>
        </p:txBody>
      </p:sp>
      <p:sp>
        <p:nvSpPr>
          <p:cNvPr id="31" name="矩形 30">
            <a:extLst>
              <a:ext uri="{FF2B5EF4-FFF2-40B4-BE49-F238E27FC236}">
                <a16:creationId xmlns:a16="http://schemas.microsoft.com/office/drawing/2014/main" id="{28885F4F-67E4-402D-80F3-6C6A68E6EBBB}"/>
              </a:ext>
            </a:extLst>
          </p:cNvPr>
          <p:cNvSpPr/>
          <p:nvPr/>
        </p:nvSpPr>
        <p:spPr>
          <a:xfrm>
            <a:off x="4748743" y="2522789"/>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2.17</a:t>
            </a:r>
          </a:p>
        </p:txBody>
      </p:sp>
      <p:sp>
        <p:nvSpPr>
          <p:cNvPr id="32" name="矩形 31">
            <a:extLst>
              <a:ext uri="{FF2B5EF4-FFF2-40B4-BE49-F238E27FC236}">
                <a16:creationId xmlns:a16="http://schemas.microsoft.com/office/drawing/2014/main" id="{104F45A9-543A-44FA-9097-B84DDF4C5A31}"/>
              </a:ext>
            </a:extLst>
          </p:cNvPr>
          <p:cNvSpPr/>
          <p:nvPr/>
        </p:nvSpPr>
        <p:spPr>
          <a:xfrm>
            <a:off x="4920606" y="4909379"/>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2.04</a:t>
            </a:r>
          </a:p>
        </p:txBody>
      </p:sp>
      <p:sp>
        <p:nvSpPr>
          <p:cNvPr id="33" name="矩形 32">
            <a:extLst>
              <a:ext uri="{FF2B5EF4-FFF2-40B4-BE49-F238E27FC236}">
                <a16:creationId xmlns:a16="http://schemas.microsoft.com/office/drawing/2014/main" id="{6CDFC379-8429-41F2-9E34-5988F6E98B39}"/>
              </a:ext>
            </a:extLst>
          </p:cNvPr>
          <p:cNvSpPr/>
          <p:nvPr/>
        </p:nvSpPr>
        <p:spPr>
          <a:xfrm>
            <a:off x="7548940" y="2566555"/>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2.17</a:t>
            </a:r>
          </a:p>
        </p:txBody>
      </p:sp>
      <p:sp>
        <p:nvSpPr>
          <p:cNvPr id="34" name="矩形 33">
            <a:extLst>
              <a:ext uri="{FF2B5EF4-FFF2-40B4-BE49-F238E27FC236}">
                <a16:creationId xmlns:a16="http://schemas.microsoft.com/office/drawing/2014/main" id="{DF8F36FD-C1AA-4AB4-9B5D-C2FE020E2B4E}"/>
              </a:ext>
            </a:extLst>
          </p:cNvPr>
          <p:cNvSpPr/>
          <p:nvPr/>
        </p:nvSpPr>
        <p:spPr>
          <a:xfrm>
            <a:off x="7551163" y="4678872"/>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E74C3C"/>
                </a:solidFill>
                <a:latin typeface="Helvetica" panose="020B0604020202030204" pitchFamily="34" charset="0"/>
                <a:ea typeface="微软雅黑" panose="020B0503020204020204" pitchFamily="34" charset="-122"/>
              </a:rPr>
              <a:t>2.17</a:t>
            </a:r>
          </a:p>
        </p:txBody>
      </p:sp>
      <p:cxnSp>
        <p:nvCxnSpPr>
          <p:cNvPr id="36" name="直接连接符 35">
            <a:extLst>
              <a:ext uri="{FF2B5EF4-FFF2-40B4-BE49-F238E27FC236}">
                <a16:creationId xmlns:a16="http://schemas.microsoft.com/office/drawing/2014/main" id="{782C71D7-BA5F-4CBD-AE44-97CB70481AAC}"/>
              </a:ext>
            </a:extLst>
          </p:cNvPr>
          <p:cNvCxnSpPr>
            <a:cxnSpLocks/>
          </p:cNvCxnSpPr>
          <p:nvPr/>
        </p:nvCxnSpPr>
        <p:spPr bwMode="auto">
          <a:xfrm>
            <a:off x="2318850" y="2585182"/>
            <a:ext cx="279577" cy="224740"/>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26DD1272-DCE4-462D-A29D-108927A9D3C1}"/>
              </a:ext>
            </a:extLst>
          </p:cNvPr>
          <p:cNvCxnSpPr>
            <a:cxnSpLocks/>
          </p:cNvCxnSpPr>
          <p:nvPr/>
        </p:nvCxnSpPr>
        <p:spPr bwMode="auto">
          <a:xfrm>
            <a:off x="2310687" y="5033872"/>
            <a:ext cx="279577" cy="224740"/>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365F8BE5-66B2-4215-97F3-2165B5D3FB6C}"/>
              </a:ext>
            </a:extLst>
          </p:cNvPr>
          <p:cNvCxnSpPr>
            <a:cxnSpLocks/>
          </p:cNvCxnSpPr>
          <p:nvPr/>
        </p:nvCxnSpPr>
        <p:spPr bwMode="auto">
          <a:xfrm>
            <a:off x="4977075" y="2782939"/>
            <a:ext cx="279577" cy="224740"/>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E960E942-E297-4FC1-A7BE-DF04A44D537F}"/>
              </a:ext>
            </a:extLst>
          </p:cNvPr>
          <p:cNvCxnSpPr>
            <a:cxnSpLocks/>
          </p:cNvCxnSpPr>
          <p:nvPr/>
        </p:nvCxnSpPr>
        <p:spPr bwMode="auto">
          <a:xfrm>
            <a:off x="5144487" y="5165573"/>
            <a:ext cx="51244" cy="322617"/>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3B859630-2221-4522-8DE5-AE6ADB29500A}"/>
              </a:ext>
            </a:extLst>
          </p:cNvPr>
          <p:cNvCxnSpPr>
            <a:cxnSpLocks/>
          </p:cNvCxnSpPr>
          <p:nvPr/>
        </p:nvCxnSpPr>
        <p:spPr bwMode="auto">
          <a:xfrm>
            <a:off x="7777272" y="4935995"/>
            <a:ext cx="279577" cy="224740"/>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29AD5E37-2796-49DB-B756-A1157437420E}"/>
              </a:ext>
            </a:extLst>
          </p:cNvPr>
          <p:cNvCxnSpPr>
            <a:cxnSpLocks/>
          </p:cNvCxnSpPr>
          <p:nvPr/>
        </p:nvCxnSpPr>
        <p:spPr bwMode="auto">
          <a:xfrm>
            <a:off x="7777272" y="2823678"/>
            <a:ext cx="279577" cy="224740"/>
          </a:xfrm>
          <a:prstGeom prst="line">
            <a:avLst/>
          </a:prstGeom>
          <a:ln w="12700">
            <a:solidFill>
              <a:srgbClr val="E74C3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79284D88-139A-4218-99FB-C627D5CE9F0F}"/>
              </a:ext>
            </a:extLst>
          </p:cNvPr>
          <p:cNvCxnSpPr>
            <a:cxnSpLocks/>
          </p:cNvCxnSpPr>
          <p:nvPr/>
        </p:nvCxnSpPr>
        <p:spPr bwMode="auto">
          <a:xfrm>
            <a:off x="2721590" y="2879747"/>
            <a:ext cx="90511" cy="318341"/>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矩形 45">
            <a:extLst>
              <a:ext uri="{FF2B5EF4-FFF2-40B4-BE49-F238E27FC236}">
                <a16:creationId xmlns:a16="http://schemas.microsoft.com/office/drawing/2014/main" id="{02A9E3CD-0F53-4645-9091-EE77F514A7F4}"/>
              </a:ext>
            </a:extLst>
          </p:cNvPr>
          <p:cNvSpPr/>
          <p:nvPr/>
        </p:nvSpPr>
        <p:spPr>
          <a:xfrm>
            <a:off x="2583769" y="3202566"/>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2.44</a:t>
            </a:r>
          </a:p>
        </p:txBody>
      </p:sp>
      <p:cxnSp>
        <p:nvCxnSpPr>
          <p:cNvPr id="47" name="直接连接符 46">
            <a:extLst>
              <a:ext uri="{FF2B5EF4-FFF2-40B4-BE49-F238E27FC236}">
                <a16:creationId xmlns:a16="http://schemas.microsoft.com/office/drawing/2014/main" id="{1EF9406A-55FA-49C4-B635-EB62C27F5856}"/>
              </a:ext>
            </a:extLst>
          </p:cNvPr>
          <p:cNvCxnSpPr>
            <a:cxnSpLocks/>
          </p:cNvCxnSpPr>
          <p:nvPr/>
        </p:nvCxnSpPr>
        <p:spPr bwMode="auto">
          <a:xfrm>
            <a:off x="2700337" y="5331620"/>
            <a:ext cx="128803" cy="166222"/>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F27E4F1A-04BF-448E-A533-2A78A8026AA7}"/>
              </a:ext>
            </a:extLst>
          </p:cNvPr>
          <p:cNvSpPr/>
          <p:nvPr/>
        </p:nvSpPr>
        <p:spPr>
          <a:xfrm>
            <a:off x="2600808" y="5502320"/>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2.44</a:t>
            </a:r>
          </a:p>
        </p:txBody>
      </p:sp>
      <p:cxnSp>
        <p:nvCxnSpPr>
          <p:cNvPr id="51" name="直接连接符 50">
            <a:extLst>
              <a:ext uri="{FF2B5EF4-FFF2-40B4-BE49-F238E27FC236}">
                <a16:creationId xmlns:a16="http://schemas.microsoft.com/office/drawing/2014/main" id="{9D9DFCCB-C0D5-426C-9A63-B6B98EEE3F22}"/>
              </a:ext>
            </a:extLst>
          </p:cNvPr>
          <p:cNvCxnSpPr>
            <a:cxnSpLocks/>
          </p:cNvCxnSpPr>
          <p:nvPr/>
        </p:nvCxnSpPr>
        <p:spPr bwMode="auto">
          <a:xfrm>
            <a:off x="5489614" y="2823677"/>
            <a:ext cx="93058" cy="283439"/>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矩形 51">
            <a:extLst>
              <a:ext uri="{FF2B5EF4-FFF2-40B4-BE49-F238E27FC236}">
                <a16:creationId xmlns:a16="http://schemas.microsoft.com/office/drawing/2014/main" id="{D847CC76-F3D4-45AD-9782-B5F6EEF01847}"/>
              </a:ext>
            </a:extLst>
          </p:cNvPr>
          <p:cNvSpPr/>
          <p:nvPr/>
        </p:nvSpPr>
        <p:spPr>
          <a:xfrm>
            <a:off x="5354340" y="3111594"/>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2.44</a:t>
            </a:r>
          </a:p>
        </p:txBody>
      </p:sp>
      <p:cxnSp>
        <p:nvCxnSpPr>
          <p:cNvPr id="55" name="直接连接符 54">
            <a:extLst>
              <a:ext uri="{FF2B5EF4-FFF2-40B4-BE49-F238E27FC236}">
                <a16:creationId xmlns:a16="http://schemas.microsoft.com/office/drawing/2014/main" id="{42C6160F-A8EF-432E-B7ED-00B80AD6A2C6}"/>
              </a:ext>
            </a:extLst>
          </p:cNvPr>
          <p:cNvCxnSpPr>
            <a:cxnSpLocks/>
          </p:cNvCxnSpPr>
          <p:nvPr/>
        </p:nvCxnSpPr>
        <p:spPr bwMode="auto">
          <a:xfrm>
            <a:off x="8288654" y="3198096"/>
            <a:ext cx="113341" cy="74450"/>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矩形 55">
            <a:extLst>
              <a:ext uri="{FF2B5EF4-FFF2-40B4-BE49-F238E27FC236}">
                <a16:creationId xmlns:a16="http://schemas.microsoft.com/office/drawing/2014/main" id="{3D18A7F6-1025-4EE3-B6A5-A4FA523B65CA}"/>
              </a:ext>
            </a:extLst>
          </p:cNvPr>
          <p:cNvSpPr/>
          <p:nvPr/>
        </p:nvSpPr>
        <p:spPr>
          <a:xfrm>
            <a:off x="8173663" y="3277024"/>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2.44</a:t>
            </a:r>
          </a:p>
        </p:txBody>
      </p:sp>
      <p:cxnSp>
        <p:nvCxnSpPr>
          <p:cNvPr id="62" name="直接连接符 61">
            <a:extLst>
              <a:ext uri="{FF2B5EF4-FFF2-40B4-BE49-F238E27FC236}">
                <a16:creationId xmlns:a16="http://schemas.microsoft.com/office/drawing/2014/main" id="{48C73A8B-5456-42B3-AACC-8F227B1557D8}"/>
              </a:ext>
            </a:extLst>
          </p:cNvPr>
          <p:cNvCxnSpPr>
            <a:cxnSpLocks/>
          </p:cNvCxnSpPr>
          <p:nvPr/>
        </p:nvCxnSpPr>
        <p:spPr bwMode="auto">
          <a:xfrm>
            <a:off x="5336088" y="5583107"/>
            <a:ext cx="148769" cy="54528"/>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矩形 62">
            <a:extLst>
              <a:ext uri="{FF2B5EF4-FFF2-40B4-BE49-F238E27FC236}">
                <a16:creationId xmlns:a16="http://schemas.microsoft.com/office/drawing/2014/main" id="{460BC0EC-04F1-4A63-8A8F-C7D541628D08}"/>
              </a:ext>
            </a:extLst>
          </p:cNvPr>
          <p:cNvSpPr/>
          <p:nvPr/>
        </p:nvSpPr>
        <p:spPr>
          <a:xfrm>
            <a:off x="5459276" y="5509074"/>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2.21</a:t>
            </a:r>
          </a:p>
        </p:txBody>
      </p:sp>
      <p:cxnSp>
        <p:nvCxnSpPr>
          <p:cNvPr id="64" name="直接连接符 63">
            <a:extLst>
              <a:ext uri="{FF2B5EF4-FFF2-40B4-BE49-F238E27FC236}">
                <a16:creationId xmlns:a16="http://schemas.microsoft.com/office/drawing/2014/main" id="{29AB511D-8C5C-4865-9443-1C5085588116}"/>
              </a:ext>
            </a:extLst>
          </p:cNvPr>
          <p:cNvCxnSpPr>
            <a:cxnSpLocks/>
          </p:cNvCxnSpPr>
          <p:nvPr/>
        </p:nvCxnSpPr>
        <p:spPr bwMode="auto">
          <a:xfrm>
            <a:off x="8133907" y="5649175"/>
            <a:ext cx="154747" cy="0"/>
          </a:xfrm>
          <a:prstGeom prst="line">
            <a:avLst/>
          </a:prstGeom>
          <a:ln w="1270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矩形 64">
            <a:extLst>
              <a:ext uri="{FF2B5EF4-FFF2-40B4-BE49-F238E27FC236}">
                <a16:creationId xmlns:a16="http://schemas.microsoft.com/office/drawing/2014/main" id="{5B7F9436-ACDD-45D6-BFFF-52BBCC2174C0}"/>
              </a:ext>
            </a:extLst>
          </p:cNvPr>
          <p:cNvSpPr/>
          <p:nvPr/>
        </p:nvSpPr>
        <p:spPr>
          <a:xfrm>
            <a:off x="8275533" y="5525361"/>
            <a:ext cx="456664"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2.21</a:t>
            </a:r>
          </a:p>
        </p:txBody>
      </p:sp>
      <p:sp>
        <p:nvSpPr>
          <p:cNvPr id="69" name="矩形 68">
            <a:extLst>
              <a:ext uri="{FF2B5EF4-FFF2-40B4-BE49-F238E27FC236}">
                <a16:creationId xmlns:a16="http://schemas.microsoft.com/office/drawing/2014/main" id="{1167BCF4-C0D8-416F-B88D-CBE64A36E3E7}"/>
              </a:ext>
            </a:extLst>
          </p:cNvPr>
          <p:cNvSpPr/>
          <p:nvPr/>
        </p:nvSpPr>
        <p:spPr>
          <a:xfrm>
            <a:off x="971649" y="2131187"/>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4.5%</a:t>
            </a:r>
          </a:p>
        </p:txBody>
      </p:sp>
      <p:sp>
        <p:nvSpPr>
          <p:cNvPr id="70" name="矩形 69">
            <a:extLst>
              <a:ext uri="{FF2B5EF4-FFF2-40B4-BE49-F238E27FC236}">
                <a16:creationId xmlns:a16="http://schemas.microsoft.com/office/drawing/2014/main" id="{4F37AD86-611E-4D0D-960E-1964852DF6C1}"/>
              </a:ext>
            </a:extLst>
          </p:cNvPr>
          <p:cNvSpPr/>
          <p:nvPr/>
        </p:nvSpPr>
        <p:spPr>
          <a:xfrm>
            <a:off x="971649" y="4421750"/>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4.5%</a:t>
            </a:r>
          </a:p>
        </p:txBody>
      </p:sp>
      <p:sp>
        <p:nvSpPr>
          <p:cNvPr id="71" name="矩形 70">
            <a:extLst>
              <a:ext uri="{FF2B5EF4-FFF2-40B4-BE49-F238E27FC236}">
                <a16:creationId xmlns:a16="http://schemas.microsoft.com/office/drawing/2014/main" id="{5C71FA4E-092B-43C2-B2F7-BD3C8AC7E143}"/>
              </a:ext>
            </a:extLst>
          </p:cNvPr>
          <p:cNvSpPr/>
          <p:nvPr/>
        </p:nvSpPr>
        <p:spPr>
          <a:xfrm>
            <a:off x="3755210" y="2133819"/>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12.5%</a:t>
            </a:r>
          </a:p>
        </p:txBody>
      </p:sp>
      <p:sp>
        <p:nvSpPr>
          <p:cNvPr id="72" name="矩形 71">
            <a:extLst>
              <a:ext uri="{FF2B5EF4-FFF2-40B4-BE49-F238E27FC236}">
                <a16:creationId xmlns:a16="http://schemas.microsoft.com/office/drawing/2014/main" id="{4D8DA467-B835-404C-9721-D0B95687AC4E}"/>
              </a:ext>
            </a:extLst>
          </p:cNvPr>
          <p:cNvSpPr/>
          <p:nvPr/>
        </p:nvSpPr>
        <p:spPr>
          <a:xfrm>
            <a:off x="3755210" y="4413277"/>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8.3%</a:t>
            </a:r>
          </a:p>
        </p:txBody>
      </p:sp>
      <p:sp>
        <p:nvSpPr>
          <p:cNvPr id="73" name="矩形 72">
            <a:extLst>
              <a:ext uri="{FF2B5EF4-FFF2-40B4-BE49-F238E27FC236}">
                <a16:creationId xmlns:a16="http://schemas.microsoft.com/office/drawing/2014/main" id="{80B66BB8-8BE9-47C6-A2E9-867CD7B945FE}"/>
              </a:ext>
            </a:extLst>
          </p:cNvPr>
          <p:cNvSpPr/>
          <p:nvPr/>
        </p:nvSpPr>
        <p:spPr>
          <a:xfrm>
            <a:off x="6547094" y="2132425"/>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12.5%</a:t>
            </a:r>
          </a:p>
        </p:txBody>
      </p:sp>
      <p:sp>
        <p:nvSpPr>
          <p:cNvPr id="74" name="矩形 73">
            <a:extLst>
              <a:ext uri="{FF2B5EF4-FFF2-40B4-BE49-F238E27FC236}">
                <a16:creationId xmlns:a16="http://schemas.microsoft.com/office/drawing/2014/main" id="{1AB00C09-1AD7-428E-8671-6DFB0E2947BD}"/>
              </a:ext>
            </a:extLst>
          </p:cNvPr>
          <p:cNvSpPr/>
          <p:nvPr/>
        </p:nvSpPr>
        <p:spPr>
          <a:xfrm>
            <a:off x="6540655" y="4413277"/>
            <a:ext cx="1443080" cy="257122"/>
          </a:xfrm>
          <a:prstGeom prst="rect">
            <a:avLst/>
          </a:prstGeom>
          <a:noFill/>
        </p:spPr>
        <p:txBody>
          <a:bodyPr wrap="square">
            <a:spAutoFit/>
          </a:bodyPr>
          <a:lstStyle/>
          <a:p>
            <a:pPr algn="ctr">
              <a:lnSpc>
                <a:spcPct val="110000"/>
              </a:lnSpc>
              <a:spcAft>
                <a:spcPts val="1200"/>
              </a:spcAft>
            </a:pPr>
            <a:r>
              <a:rPr lang="en-US" altLang="zh-CN" sz="1050" dirty="0">
                <a:solidFill>
                  <a:srgbClr val="2C3E50"/>
                </a:solidFill>
                <a:latin typeface="Helvetica" panose="020B0604020202030204" pitchFamily="34" charset="0"/>
                <a:ea typeface="微软雅黑" panose="020B0503020204020204" pitchFamily="34" charset="-122"/>
              </a:rPr>
              <a:t>Relative error: 1.9%</a:t>
            </a:r>
          </a:p>
        </p:txBody>
      </p:sp>
      <p:sp>
        <p:nvSpPr>
          <p:cNvPr id="75" name="矩形 74">
            <a:extLst>
              <a:ext uri="{FF2B5EF4-FFF2-40B4-BE49-F238E27FC236}">
                <a16:creationId xmlns:a16="http://schemas.microsoft.com/office/drawing/2014/main" id="{5CA3B4F5-51EC-479B-9108-B7104730403A}"/>
              </a:ext>
            </a:extLst>
          </p:cNvPr>
          <p:cNvSpPr/>
          <p:nvPr/>
        </p:nvSpPr>
        <p:spPr bwMode="auto">
          <a:xfrm>
            <a:off x="3330927" y="3902353"/>
            <a:ext cx="2776002" cy="2258191"/>
          </a:xfrm>
          <a:prstGeom prst="rect">
            <a:avLst/>
          </a:prstGeom>
          <a:noFill/>
          <a:ln w="19050">
            <a:solidFill>
              <a:srgbClr val="E74C3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49" name="矩形 48">
            <a:extLst>
              <a:ext uri="{FF2B5EF4-FFF2-40B4-BE49-F238E27FC236}">
                <a16:creationId xmlns:a16="http://schemas.microsoft.com/office/drawing/2014/main" id="{671B9EE6-15ED-4AAE-90C1-83F02B9451CF}"/>
              </a:ext>
            </a:extLst>
          </p:cNvPr>
          <p:cNvSpPr/>
          <p:nvPr/>
        </p:nvSpPr>
        <p:spPr>
          <a:xfrm>
            <a:off x="542283" y="6525252"/>
            <a:ext cx="4996300"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Fig.13 Curve of RMS amplitude to mean gap velocity</a:t>
            </a:r>
          </a:p>
        </p:txBody>
      </p:sp>
    </p:spTree>
    <p:extLst>
      <p:ext uri="{BB962C8B-B14F-4D97-AF65-F5344CB8AC3E}">
        <p14:creationId xmlns:p14="http://schemas.microsoft.com/office/powerpoint/2010/main" val="2512822373"/>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0344568-A7F2-4331-BB51-BF5052EDC3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40" t="6788" r="7597"/>
          <a:stretch/>
        </p:blipFill>
        <p:spPr>
          <a:xfrm>
            <a:off x="185629" y="1732729"/>
            <a:ext cx="5679594" cy="4729248"/>
          </a:xfrm>
          <a:prstGeom prst="rect">
            <a:avLst/>
          </a:prstGeom>
        </p:spPr>
      </p:pic>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Results and discussion</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22</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Stability diagram</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8" name="矩形 7">
            <a:extLst>
              <a:ext uri="{FF2B5EF4-FFF2-40B4-BE49-F238E27FC236}">
                <a16:creationId xmlns:a16="http://schemas.microsoft.com/office/drawing/2014/main" id="{529CC6CA-EB44-4DA7-AD65-45D6609528D8}"/>
              </a:ext>
            </a:extLst>
          </p:cNvPr>
          <p:cNvSpPr/>
          <p:nvPr/>
        </p:nvSpPr>
        <p:spPr>
          <a:xfrm>
            <a:off x="5695407" y="3400316"/>
            <a:ext cx="3262964" cy="2308324"/>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Au-Yang, M. K., R. D. Blevins, and T. M. </a:t>
            </a:r>
            <a:r>
              <a:rPr lang="en-US" altLang="zh-CN" sz="1600" dirty="0" err="1">
                <a:solidFill>
                  <a:srgbClr val="2C3E50"/>
                </a:solidFill>
                <a:latin typeface="Helvetica" panose="020B0604020202030204" pitchFamily="34" charset="0"/>
                <a:ea typeface="微软雅黑" panose="020B0503020204020204" pitchFamily="34" charset="-122"/>
              </a:rPr>
              <a:t>Mulcahy</a:t>
            </a:r>
            <a:r>
              <a:rPr lang="en-US" altLang="zh-CN" sz="1600" dirty="0">
                <a:solidFill>
                  <a:srgbClr val="2C3E50"/>
                </a:solidFill>
                <a:latin typeface="Helvetica" panose="020B0604020202030204" pitchFamily="34" charset="0"/>
                <a:ea typeface="微软雅黑" panose="020B0503020204020204" pitchFamily="34" charset="-122"/>
              </a:rPr>
              <a:t>, 1991, "Flow-Induced Vibration Analysis of Tube Bundles—A Proposed Section III Appendix N Nonmandatory Code," Journal of Pressure Vessel Technology, 113(2), pp. 257-267. DOI:10.1115/1.2928753</a:t>
            </a:r>
          </a:p>
        </p:txBody>
      </p:sp>
      <p:graphicFrame>
        <p:nvGraphicFramePr>
          <p:cNvPr id="10" name="对象 9">
            <a:extLst>
              <a:ext uri="{FF2B5EF4-FFF2-40B4-BE49-F238E27FC236}">
                <a16:creationId xmlns:a16="http://schemas.microsoft.com/office/drawing/2014/main" id="{9491D03F-C5C0-4653-A749-B8E8D50DD468}"/>
              </a:ext>
            </a:extLst>
          </p:cNvPr>
          <p:cNvGraphicFramePr>
            <a:graphicFrameLocks noChangeAspect="1"/>
          </p:cNvGraphicFramePr>
          <p:nvPr>
            <p:extLst>
              <p:ext uri="{D42A27DB-BD31-4B8C-83A1-F6EECF244321}">
                <p14:modId xmlns:p14="http://schemas.microsoft.com/office/powerpoint/2010/main" val="1850758263"/>
              </p:ext>
            </p:extLst>
          </p:nvPr>
        </p:nvGraphicFramePr>
        <p:xfrm>
          <a:off x="6565943" y="1934489"/>
          <a:ext cx="1521892" cy="820559"/>
        </p:xfrm>
        <a:graphic>
          <a:graphicData uri="http://schemas.openxmlformats.org/presentationml/2006/ole">
            <mc:AlternateContent xmlns:mc="http://schemas.openxmlformats.org/markup-compatibility/2006">
              <mc:Choice xmlns:v="urn:schemas-microsoft-com:vml" Requires="v">
                <p:oleObj spid="_x0000_s2112" name="Equation" r:id="rId5" imgW="863280" imgH="469800" progId="Equation.DSMT4">
                  <p:embed/>
                </p:oleObj>
              </mc:Choice>
              <mc:Fallback>
                <p:oleObj name="Equation" r:id="rId5" imgW="863280" imgH="469800" progId="Equation.DSMT4">
                  <p:embed/>
                  <p:pic>
                    <p:nvPicPr>
                      <p:cNvPr id="5" name="对象 4">
                        <a:extLst>
                          <a:ext uri="{FF2B5EF4-FFF2-40B4-BE49-F238E27FC236}">
                            <a16:creationId xmlns:a16="http://schemas.microsoft.com/office/drawing/2014/main" id="{8CB12262-F3B5-48C1-933A-DE4D6E98EA45}"/>
                          </a:ext>
                        </a:extLst>
                      </p:cNvPr>
                      <p:cNvPicPr>
                        <a:picLocks noChangeAspect="1" noChangeArrowheads="1"/>
                      </p:cNvPicPr>
                      <p:nvPr/>
                    </p:nvPicPr>
                    <p:blipFill>
                      <a:blip r:embed="rId6"/>
                      <a:srcRect/>
                      <a:stretch>
                        <a:fillRect/>
                      </a:stretch>
                    </p:blipFill>
                    <p:spPr bwMode="auto">
                      <a:xfrm>
                        <a:off x="6565943" y="1934489"/>
                        <a:ext cx="1521892" cy="820559"/>
                      </a:xfrm>
                      <a:prstGeom prst="rect">
                        <a:avLst/>
                      </a:prstGeom>
                      <a:noFill/>
                    </p:spPr>
                  </p:pic>
                </p:oleObj>
              </mc:Fallback>
            </mc:AlternateContent>
          </a:graphicData>
        </a:graphic>
      </p:graphicFrame>
      <p:sp>
        <p:nvSpPr>
          <p:cNvPr id="9" name="矩形 8">
            <a:extLst>
              <a:ext uri="{FF2B5EF4-FFF2-40B4-BE49-F238E27FC236}">
                <a16:creationId xmlns:a16="http://schemas.microsoft.com/office/drawing/2014/main" id="{7B24ABFD-3F56-481C-B0C4-F986053650BA}"/>
              </a:ext>
            </a:extLst>
          </p:cNvPr>
          <p:cNvSpPr/>
          <p:nvPr/>
        </p:nvSpPr>
        <p:spPr>
          <a:xfrm>
            <a:off x="5695407" y="2755048"/>
            <a:ext cx="3262964"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Empirical coefficient </a:t>
            </a:r>
            <a:r>
              <a:rPr lang="en-US" altLang="zh-CN" sz="1600" i="1" dirty="0">
                <a:solidFill>
                  <a:srgbClr val="2C3E50"/>
                </a:solidFill>
                <a:latin typeface="Helvetica" panose="020B0604020202030204" pitchFamily="34" charset="0"/>
                <a:ea typeface="微软雅黑" panose="020B0503020204020204" pitchFamily="34" charset="-122"/>
              </a:rPr>
              <a:t>K</a:t>
            </a:r>
            <a:r>
              <a:rPr lang="en-US" altLang="zh-CN" sz="1600" dirty="0">
                <a:solidFill>
                  <a:srgbClr val="2C3E50"/>
                </a:solidFill>
                <a:latin typeface="Helvetica" panose="020B0604020202030204" pitchFamily="34" charset="0"/>
                <a:ea typeface="微软雅黑" panose="020B0503020204020204" pitchFamily="34" charset="-122"/>
              </a:rPr>
              <a:t> = 2.4</a:t>
            </a:r>
          </a:p>
        </p:txBody>
      </p:sp>
      <p:sp>
        <p:nvSpPr>
          <p:cNvPr id="11" name="矩形 10">
            <a:extLst>
              <a:ext uri="{FF2B5EF4-FFF2-40B4-BE49-F238E27FC236}">
                <a16:creationId xmlns:a16="http://schemas.microsoft.com/office/drawing/2014/main" id="{41FAB6B4-7E27-41F3-9694-CB4698251FD7}"/>
              </a:ext>
            </a:extLst>
          </p:cNvPr>
          <p:cNvSpPr/>
          <p:nvPr/>
        </p:nvSpPr>
        <p:spPr>
          <a:xfrm>
            <a:off x="5695407" y="5847770"/>
            <a:ext cx="3262964" cy="614207"/>
          </a:xfrm>
          <a:prstGeom prst="rect">
            <a:avLst/>
          </a:prstGeom>
          <a:noFill/>
        </p:spPr>
        <p:txBody>
          <a:bodyPr wrap="square">
            <a:spAutoFit/>
          </a:bodyPr>
          <a:lstStyle/>
          <a:p>
            <a:pPr algn="just">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Fig.14 Stability diagram for tube arrays</a:t>
            </a:r>
          </a:p>
        </p:txBody>
      </p:sp>
    </p:spTree>
    <p:extLst>
      <p:ext uri="{BB962C8B-B14F-4D97-AF65-F5344CB8AC3E}">
        <p14:creationId xmlns:p14="http://schemas.microsoft.com/office/powerpoint/2010/main" val="3182896252"/>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872E2F75-A63D-4013-B7EA-E72094E0852A}"/>
              </a:ext>
            </a:extLst>
          </p:cNvPr>
          <p:cNvSpPr/>
          <p:nvPr/>
        </p:nvSpPr>
        <p:spPr>
          <a:xfrm>
            <a:off x="1287962" y="5690266"/>
            <a:ext cx="656807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Fig.15 Spectral response of tubes at 0-degree angle arrangement</a:t>
            </a:r>
          </a:p>
        </p:txBody>
      </p:sp>
      <p:sp>
        <p:nvSpPr>
          <p:cNvPr id="35" name="矩形 34">
            <a:extLst>
              <a:ext uri="{FF2B5EF4-FFF2-40B4-BE49-F238E27FC236}">
                <a16:creationId xmlns:a16="http://schemas.microsoft.com/office/drawing/2014/main" id="{51E261EE-847E-4548-B094-7CCA4FBC9E80}"/>
              </a:ext>
            </a:extLst>
          </p:cNvPr>
          <p:cNvSpPr/>
          <p:nvPr/>
        </p:nvSpPr>
        <p:spPr>
          <a:xfrm>
            <a:off x="826583" y="5683743"/>
            <a:ext cx="7490832"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Fig.16 Spectral response of tubes in cross-stream direction at different locations</a:t>
            </a:r>
          </a:p>
        </p:txBody>
      </p:sp>
      <p:pic>
        <p:nvPicPr>
          <p:cNvPr id="30" name="图片 29">
            <a:extLst>
              <a:ext uri="{FF2B5EF4-FFF2-40B4-BE49-F238E27FC236}">
                <a16:creationId xmlns:a16="http://schemas.microsoft.com/office/drawing/2014/main" id="{530C06AC-5275-455C-9511-144B52B9D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732" y="1854123"/>
            <a:ext cx="4350343" cy="3329041"/>
          </a:xfrm>
          <a:prstGeom prst="rect">
            <a:avLst/>
          </a:prstGeom>
        </p:spPr>
      </p:pic>
      <p:pic>
        <p:nvPicPr>
          <p:cNvPr id="31" name="图片 30">
            <a:extLst>
              <a:ext uri="{FF2B5EF4-FFF2-40B4-BE49-F238E27FC236}">
                <a16:creationId xmlns:a16="http://schemas.microsoft.com/office/drawing/2014/main" id="{01C146B2-8F7A-499A-9D17-D167515F2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4" y="1854123"/>
            <a:ext cx="4350343" cy="3329041"/>
          </a:xfrm>
          <a:prstGeom prst="rect">
            <a:avLst/>
          </a:prstGeom>
        </p:spPr>
      </p:pic>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Results and discussion</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23</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Spectral response</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10" name="图片 9">
            <a:extLst>
              <a:ext uri="{FF2B5EF4-FFF2-40B4-BE49-F238E27FC236}">
                <a16:creationId xmlns:a16="http://schemas.microsoft.com/office/drawing/2014/main" id="{7ED470D3-9D3A-498E-B13B-661DEFC732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15" r="10057"/>
          <a:stretch/>
        </p:blipFill>
        <p:spPr>
          <a:xfrm>
            <a:off x="185631" y="2101009"/>
            <a:ext cx="2881417" cy="2575053"/>
          </a:xfrm>
          <a:prstGeom prst="rect">
            <a:avLst/>
          </a:prstGeom>
        </p:spPr>
      </p:pic>
      <p:pic>
        <p:nvPicPr>
          <p:cNvPr id="12" name="图片 11">
            <a:extLst>
              <a:ext uri="{FF2B5EF4-FFF2-40B4-BE49-F238E27FC236}">
                <a16:creationId xmlns:a16="http://schemas.microsoft.com/office/drawing/2014/main" id="{E7EBBE92-9A4E-49B3-83ED-4B0553E822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15" r="10057"/>
          <a:stretch/>
        </p:blipFill>
        <p:spPr>
          <a:xfrm>
            <a:off x="3131291" y="2101009"/>
            <a:ext cx="2881418" cy="2575053"/>
          </a:xfrm>
          <a:prstGeom prst="rect">
            <a:avLst/>
          </a:prstGeom>
        </p:spPr>
      </p:pic>
      <p:pic>
        <p:nvPicPr>
          <p:cNvPr id="15" name="图片 14">
            <a:extLst>
              <a:ext uri="{FF2B5EF4-FFF2-40B4-BE49-F238E27FC236}">
                <a16:creationId xmlns:a16="http://schemas.microsoft.com/office/drawing/2014/main" id="{02A6E814-7492-4FDE-9806-C52BD0DDFB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15" r="10057"/>
          <a:stretch/>
        </p:blipFill>
        <p:spPr>
          <a:xfrm>
            <a:off x="6076950" y="2101009"/>
            <a:ext cx="2881419" cy="2575053"/>
          </a:xfrm>
          <a:prstGeom prst="rect">
            <a:avLst/>
          </a:prstGeom>
        </p:spPr>
      </p:pic>
      <p:sp>
        <p:nvSpPr>
          <p:cNvPr id="16" name="矩形 15">
            <a:extLst>
              <a:ext uri="{FF2B5EF4-FFF2-40B4-BE49-F238E27FC236}">
                <a16:creationId xmlns:a16="http://schemas.microsoft.com/office/drawing/2014/main" id="{5660EA7C-4A54-4A2D-8A9E-B1C2D861E900}"/>
              </a:ext>
            </a:extLst>
          </p:cNvPr>
          <p:cNvSpPr/>
          <p:nvPr/>
        </p:nvSpPr>
        <p:spPr>
          <a:xfrm>
            <a:off x="628410" y="4676062"/>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0-degree angle</a:t>
            </a:r>
          </a:p>
        </p:txBody>
      </p:sp>
      <p:sp>
        <p:nvSpPr>
          <p:cNvPr id="17" name="矩形 16">
            <a:extLst>
              <a:ext uri="{FF2B5EF4-FFF2-40B4-BE49-F238E27FC236}">
                <a16:creationId xmlns:a16="http://schemas.microsoft.com/office/drawing/2014/main" id="{21418A75-FB3E-404C-B0B9-060B45B51896}"/>
              </a:ext>
            </a:extLst>
          </p:cNvPr>
          <p:cNvSpPr/>
          <p:nvPr/>
        </p:nvSpPr>
        <p:spPr>
          <a:xfrm>
            <a:off x="3574071" y="4676062"/>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15-degree angle</a:t>
            </a:r>
          </a:p>
        </p:txBody>
      </p:sp>
      <p:sp>
        <p:nvSpPr>
          <p:cNvPr id="18" name="矩形 17">
            <a:extLst>
              <a:ext uri="{FF2B5EF4-FFF2-40B4-BE49-F238E27FC236}">
                <a16:creationId xmlns:a16="http://schemas.microsoft.com/office/drawing/2014/main" id="{D1E91188-992E-4609-80DC-C82F1B1EDB12}"/>
              </a:ext>
            </a:extLst>
          </p:cNvPr>
          <p:cNvSpPr/>
          <p:nvPr/>
        </p:nvSpPr>
        <p:spPr>
          <a:xfrm>
            <a:off x="6519730" y="4676062"/>
            <a:ext cx="199585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30-degree angle</a:t>
            </a:r>
          </a:p>
        </p:txBody>
      </p:sp>
      <p:sp>
        <p:nvSpPr>
          <p:cNvPr id="19" name="任意多边形: 形状 18">
            <a:extLst>
              <a:ext uri="{FF2B5EF4-FFF2-40B4-BE49-F238E27FC236}">
                <a16:creationId xmlns:a16="http://schemas.microsoft.com/office/drawing/2014/main" id="{1841803E-6BF8-4C38-A2C1-2AFF7231BD70}"/>
              </a:ext>
            </a:extLst>
          </p:cNvPr>
          <p:cNvSpPr/>
          <p:nvPr/>
        </p:nvSpPr>
        <p:spPr bwMode="auto">
          <a:xfrm>
            <a:off x="1543050" y="2300268"/>
            <a:ext cx="216568" cy="1073819"/>
          </a:xfrm>
          <a:custGeom>
            <a:avLst/>
            <a:gdLst>
              <a:gd name="connsiteX0" fmla="*/ 0 w 216568"/>
              <a:gd name="connsiteY0" fmla="*/ 0 h 1073819"/>
              <a:gd name="connsiteX1" fmla="*/ 60158 w 216568"/>
              <a:gd name="connsiteY1" fmla="*/ 391027 h 1073819"/>
              <a:gd name="connsiteX2" fmla="*/ 126332 w 216568"/>
              <a:gd name="connsiteY2" fmla="*/ 914400 h 1073819"/>
              <a:gd name="connsiteX3" fmla="*/ 216568 w 216568"/>
              <a:gd name="connsiteY3" fmla="*/ 1073819 h 1073819"/>
            </a:gdLst>
            <a:ahLst/>
            <a:cxnLst>
              <a:cxn ang="0">
                <a:pos x="connsiteX0" y="connsiteY0"/>
              </a:cxn>
              <a:cxn ang="0">
                <a:pos x="connsiteX1" y="connsiteY1"/>
              </a:cxn>
              <a:cxn ang="0">
                <a:pos x="connsiteX2" y="connsiteY2"/>
              </a:cxn>
              <a:cxn ang="0">
                <a:pos x="connsiteX3" y="connsiteY3"/>
              </a:cxn>
            </a:cxnLst>
            <a:rect l="l" t="t" r="r" b="b"/>
            <a:pathLst>
              <a:path w="216568" h="1073819">
                <a:moveTo>
                  <a:pt x="0" y="0"/>
                </a:moveTo>
                <a:cubicBezTo>
                  <a:pt x="19551" y="119313"/>
                  <a:pt x="39103" y="238627"/>
                  <a:pt x="60158" y="391027"/>
                </a:cubicBezTo>
                <a:cubicBezTo>
                  <a:pt x="81213" y="543427"/>
                  <a:pt x="100264" y="800601"/>
                  <a:pt x="126332" y="914400"/>
                </a:cubicBezTo>
                <a:cubicBezTo>
                  <a:pt x="152400" y="1028199"/>
                  <a:pt x="179471" y="1035719"/>
                  <a:pt x="216568" y="1073819"/>
                </a:cubicBezTo>
              </a:path>
            </a:pathLst>
          </a:custGeom>
          <a:ln w="28575" cap="flat" cmpd="sng" algn="ctr">
            <a:solidFill>
              <a:srgbClr val="2980B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2" name="任意多边形: 形状 21">
            <a:extLst>
              <a:ext uri="{FF2B5EF4-FFF2-40B4-BE49-F238E27FC236}">
                <a16:creationId xmlns:a16="http://schemas.microsoft.com/office/drawing/2014/main" id="{C564111A-3464-4E0F-A0BF-47EA314DD99A}"/>
              </a:ext>
            </a:extLst>
          </p:cNvPr>
          <p:cNvSpPr/>
          <p:nvPr/>
        </p:nvSpPr>
        <p:spPr bwMode="auto">
          <a:xfrm>
            <a:off x="4455886" y="2434706"/>
            <a:ext cx="198362" cy="996244"/>
          </a:xfrm>
          <a:custGeom>
            <a:avLst/>
            <a:gdLst>
              <a:gd name="connsiteX0" fmla="*/ 0 w 198362"/>
              <a:gd name="connsiteY0" fmla="*/ 253597 h 996244"/>
              <a:gd name="connsiteX1" fmla="*/ 74990 w 198362"/>
              <a:gd name="connsiteY1" fmla="*/ 161673 h 996244"/>
              <a:gd name="connsiteX2" fmla="*/ 128209 w 198362"/>
              <a:gd name="connsiteY2" fmla="*/ 45559 h 996244"/>
              <a:gd name="connsiteX3" fmla="*/ 198362 w 198362"/>
              <a:gd name="connsiteY3" fmla="*/ 996244 h 996244"/>
            </a:gdLst>
            <a:ahLst/>
            <a:cxnLst>
              <a:cxn ang="0">
                <a:pos x="connsiteX0" y="connsiteY0"/>
              </a:cxn>
              <a:cxn ang="0">
                <a:pos x="connsiteX1" y="connsiteY1"/>
              </a:cxn>
              <a:cxn ang="0">
                <a:pos x="connsiteX2" y="connsiteY2"/>
              </a:cxn>
              <a:cxn ang="0">
                <a:pos x="connsiteX3" y="connsiteY3"/>
              </a:cxn>
            </a:cxnLst>
            <a:rect l="l" t="t" r="r" b="b"/>
            <a:pathLst>
              <a:path w="198362" h="996244">
                <a:moveTo>
                  <a:pt x="0" y="253597"/>
                </a:moveTo>
                <a:cubicBezTo>
                  <a:pt x="26811" y="224971"/>
                  <a:pt x="53622" y="196346"/>
                  <a:pt x="74990" y="161673"/>
                </a:cubicBezTo>
                <a:cubicBezTo>
                  <a:pt x="96358" y="127000"/>
                  <a:pt x="107647" y="-93536"/>
                  <a:pt x="128209" y="45559"/>
                </a:cubicBezTo>
                <a:cubicBezTo>
                  <a:pt x="148771" y="184654"/>
                  <a:pt x="161270" y="833765"/>
                  <a:pt x="198362" y="996244"/>
                </a:cubicBezTo>
              </a:path>
            </a:pathLst>
          </a:custGeom>
          <a:ln w="28575" cap="flat" cmpd="sng" algn="ctr">
            <a:solidFill>
              <a:srgbClr val="2980B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4" name="任意多边形: 形状 23">
            <a:extLst>
              <a:ext uri="{FF2B5EF4-FFF2-40B4-BE49-F238E27FC236}">
                <a16:creationId xmlns:a16="http://schemas.microsoft.com/office/drawing/2014/main" id="{DBF57C44-9138-4CC4-A0B6-DC5FFA7E712B}"/>
              </a:ext>
            </a:extLst>
          </p:cNvPr>
          <p:cNvSpPr/>
          <p:nvPr/>
        </p:nvSpPr>
        <p:spPr bwMode="auto">
          <a:xfrm>
            <a:off x="7279481" y="2473348"/>
            <a:ext cx="219075" cy="857250"/>
          </a:xfrm>
          <a:custGeom>
            <a:avLst/>
            <a:gdLst>
              <a:gd name="connsiteX0" fmla="*/ 0 w 219075"/>
              <a:gd name="connsiteY0" fmla="*/ 0 h 857250"/>
              <a:gd name="connsiteX1" fmla="*/ 92869 w 219075"/>
              <a:gd name="connsiteY1" fmla="*/ 638175 h 857250"/>
              <a:gd name="connsiteX2" fmla="*/ 147638 w 219075"/>
              <a:gd name="connsiteY2" fmla="*/ 814387 h 857250"/>
              <a:gd name="connsiteX3" fmla="*/ 219075 w 219075"/>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219075" h="857250">
                <a:moveTo>
                  <a:pt x="0" y="0"/>
                </a:moveTo>
                <a:cubicBezTo>
                  <a:pt x="34131" y="251222"/>
                  <a:pt x="68263" y="502444"/>
                  <a:pt x="92869" y="638175"/>
                </a:cubicBezTo>
                <a:cubicBezTo>
                  <a:pt x="117475" y="773906"/>
                  <a:pt x="126604" y="777875"/>
                  <a:pt x="147638" y="814387"/>
                </a:cubicBezTo>
                <a:cubicBezTo>
                  <a:pt x="168672" y="850899"/>
                  <a:pt x="175022" y="844153"/>
                  <a:pt x="219075" y="857250"/>
                </a:cubicBezTo>
              </a:path>
            </a:pathLst>
          </a:custGeom>
          <a:ln w="28575" cap="flat" cmpd="sng" algn="ctr">
            <a:solidFill>
              <a:srgbClr val="2980B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5" name="矩形 24">
            <a:extLst>
              <a:ext uri="{FF2B5EF4-FFF2-40B4-BE49-F238E27FC236}">
                <a16:creationId xmlns:a16="http://schemas.microsoft.com/office/drawing/2014/main" id="{02B94815-834B-40DA-9864-9E6333BF5433}"/>
              </a:ext>
            </a:extLst>
          </p:cNvPr>
          <p:cNvSpPr/>
          <p:nvPr/>
        </p:nvSpPr>
        <p:spPr>
          <a:xfrm>
            <a:off x="1863589" y="5656141"/>
            <a:ext cx="5382953" cy="437556"/>
          </a:xfrm>
          <a:prstGeom prst="rect">
            <a:avLst/>
          </a:prstGeom>
          <a:ln w="28575">
            <a:noFill/>
          </a:ln>
        </p:spPr>
        <p:txBody>
          <a:bodyPr wrap="square">
            <a:spAutoFit/>
          </a:bodyPr>
          <a:lstStyle/>
          <a:p>
            <a:pPr marL="4572" algn="ctr">
              <a:lnSpc>
                <a:spcPct val="110000"/>
              </a:lnSpc>
              <a:spcAft>
                <a:spcPts val="600"/>
              </a:spcAft>
            </a:pPr>
            <a:r>
              <a:rPr lang="en-US" altLang="zh-CN" sz="2200" dirty="0">
                <a:solidFill>
                  <a:srgbClr val="2980B9"/>
                </a:solidFill>
                <a:latin typeface="Helvetica" panose="020B0604020202030204" pitchFamily="34" charset="0"/>
                <a:ea typeface="微软雅黑" panose="020B0503020204020204" pitchFamily="34" charset="-122"/>
              </a:rPr>
              <a:t>Static drag effect</a:t>
            </a:r>
            <a:endParaRPr lang="en-US" altLang="zh-CN" sz="2200" dirty="0">
              <a:solidFill>
                <a:srgbClr val="E74C3C"/>
              </a:solidFill>
              <a:latin typeface="Helvetica" panose="020B0604020202030204" pitchFamily="34" charset="0"/>
              <a:ea typeface="微软雅黑" panose="020B0503020204020204" pitchFamily="34" charset="-122"/>
            </a:endParaRPr>
          </a:p>
        </p:txBody>
      </p:sp>
      <p:sp>
        <p:nvSpPr>
          <p:cNvPr id="26" name="箭头: 下 25">
            <a:extLst>
              <a:ext uri="{FF2B5EF4-FFF2-40B4-BE49-F238E27FC236}">
                <a16:creationId xmlns:a16="http://schemas.microsoft.com/office/drawing/2014/main" id="{7EAF3FDE-0A12-438F-9CDE-0E55FCEB24C9}"/>
              </a:ext>
            </a:extLst>
          </p:cNvPr>
          <p:cNvSpPr/>
          <p:nvPr/>
        </p:nvSpPr>
        <p:spPr bwMode="auto">
          <a:xfrm>
            <a:off x="4422879" y="5075848"/>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pic>
        <p:nvPicPr>
          <p:cNvPr id="4" name="图片 3">
            <a:extLst>
              <a:ext uri="{FF2B5EF4-FFF2-40B4-BE49-F238E27FC236}">
                <a16:creationId xmlns:a16="http://schemas.microsoft.com/office/drawing/2014/main" id="{115CB1FC-E14E-4A30-8578-C462B14E95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5644" y="2616654"/>
            <a:ext cx="1541395" cy="1543763"/>
          </a:xfrm>
          <a:prstGeom prst="rect">
            <a:avLst/>
          </a:prstGeom>
        </p:spPr>
      </p:pic>
      <p:pic>
        <p:nvPicPr>
          <p:cNvPr id="7" name="图片 6">
            <a:extLst>
              <a:ext uri="{FF2B5EF4-FFF2-40B4-BE49-F238E27FC236}">
                <a16:creationId xmlns:a16="http://schemas.microsoft.com/office/drawing/2014/main" id="{FA552A66-30EA-4602-9493-DA3ABC1CD7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1302" y="2614286"/>
            <a:ext cx="1541396" cy="1546131"/>
          </a:xfrm>
          <a:prstGeom prst="rect">
            <a:avLst/>
          </a:prstGeom>
        </p:spPr>
      </p:pic>
      <p:pic>
        <p:nvPicPr>
          <p:cNvPr id="9" name="图片 8">
            <a:extLst>
              <a:ext uri="{FF2B5EF4-FFF2-40B4-BE49-F238E27FC236}">
                <a16:creationId xmlns:a16="http://schemas.microsoft.com/office/drawing/2014/main" id="{88A1D07C-C276-4907-B78C-AB78443443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6961" y="2616654"/>
            <a:ext cx="1541395" cy="1543763"/>
          </a:xfrm>
          <a:prstGeom prst="rect">
            <a:avLst/>
          </a:prstGeom>
        </p:spPr>
      </p:pic>
      <p:sp>
        <p:nvSpPr>
          <p:cNvPr id="32" name="矩形 31">
            <a:extLst>
              <a:ext uri="{FF2B5EF4-FFF2-40B4-BE49-F238E27FC236}">
                <a16:creationId xmlns:a16="http://schemas.microsoft.com/office/drawing/2014/main" id="{CBBDE0C0-EEC6-4B27-AEBF-8879ADF20306}"/>
              </a:ext>
            </a:extLst>
          </p:cNvPr>
          <p:cNvSpPr/>
          <p:nvPr/>
        </p:nvSpPr>
        <p:spPr>
          <a:xfrm>
            <a:off x="1223066" y="5183164"/>
            <a:ext cx="231967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Cross-stream direction</a:t>
            </a:r>
          </a:p>
        </p:txBody>
      </p:sp>
      <p:sp>
        <p:nvSpPr>
          <p:cNvPr id="33" name="矩形 32">
            <a:extLst>
              <a:ext uri="{FF2B5EF4-FFF2-40B4-BE49-F238E27FC236}">
                <a16:creationId xmlns:a16="http://schemas.microsoft.com/office/drawing/2014/main" id="{13D6BD19-BF2D-4F6E-8770-791CEF8D4476}"/>
              </a:ext>
            </a:extLst>
          </p:cNvPr>
          <p:cNvSpPr/>
          <p:nvPr/>
        </p:nvSpPr>
        <p:spPr>
          <a:xfrm>
            <a:off x="5603064" y="5183164"/>
            <a:ext cx="231967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Stream-wise direction</a:t>
            </a:r>
          </a:p>
        </p:txBody>
      </p:sp>
    </p:spTree>
    <p:extLst>
      <p:ext uri="{BB962C8B-B14F-4D97-AF65-F5344CB8AC3E}">
        <p14:creationId xmlns:p14="http://schemas.microsoft.com/office/powerpoint/2010/main" val="3412922774"/>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6" presetClass="emph" presetSubtype="0" fill="hold" nodeType="withEffect">
                                  <p:stCondLst>
                                    <p:cond delay="0"/>
                                  </p:stCondLst>
                                  <p:childTnLst>
                                    <p:animScale>
                                      <p:cBhvr>
                                        <p:cTn id="36" dur="1000" fill="hold"/>
                                        <p:tgtEl>
                                          <p:spTgt spid="31"/>
                                        </p:tgtEl>
                                      </p:cBhvr>
                                      <p:by x="77470" y="77470"/>
                                    </p:animScale>
                                  </p:childTnLst>
                                </p:cTn>
                              </p:par>
                              <p:par>
                                <p:cTn id="37" presetID="42" presetClass="path" presetSubtype="0" accel="50000" decel="50000" fill="hold" nodeType="withEffect">
                                  <p:stCondLst>
                                    <p:cond delay="0"/>
                                  </p:stCondLst>
                                  <p:childTnLst>
                                    <p:animMotion origin="layout" path="M -2.77778E-7 -2.96296E-6 L -0.07187 -0.01875 " pathEditMode="relative" rAng="0" ptsTypes="AA">
                                      <p:cBhvr>
                                        <p:cTn id="38" dur="1250" fill="hold"/>
                                        <p:tgtEl>
                                          <p:spTgt spid="31"/>
                                        </p:tgtEl>
                                        <p:attrNameLst>
                                          <p:attrName>ppt_x</p:attrName>
                                          <p:attrName>ppt_y</p:attrName>
                                        </p:attrNameLst>
                                      </p:cBhvr>
                                      <p:rCtr x="-3594" y="-949"/>
                                    </p:animMotion>
                                  </p:childTnLst>
                                </p:cTn>
                              </p:par>
                            </p:childTnLst>
                          </p:cTn>
                        </p:par>
                        <p:par>
                          <p:cTn id="39" fill="hold">
                            <p:stCondLst>
                              <p:cond delay="1250"/>
                            </p:stCondLst>
                            <p:childTnLst>
                              <p:par>
                                <p:cTn id="40" presetID="1" presetClass="exit" presetSubtype="0" fill="hold" nodeType="afterEffect">
                                  <p:stCondLst>
                                    <p:cond delay="0"/>
                                  </p:stCondLst>
                                  <p:childTnLst>
                                    <p:set>
                                      <p:cBhvr>
                                        <p:cTn id="41" dur="1" fill="hold">
                                          <p:stCondLst>
                                            <p:cond delay="0"/>
                                          </p:stCondLst>
                                        </p:cTn>
                                        <p:tgtEl>
                                          <p:spTgt spid="31"/>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 -3.7037E-6 L 0 0.06505 " pathEditMode="relative" rAng="0" ptsTypes="AA">
                                      <p:cBhvr>
                                        <p:cTn id="47" dur="1000" fill="hold"/>
                                        <p:tgtEl>
                                          <p:spTgt spid="35"/>
                                        </p:tgtEl>
                                        <p:attrNameLst>
                                          <p:attrName>ppt_x</p:attrName>
                                          <p:attrName>ppt_y</p:attrName>
                                        </p:attrNameLst>
                                      </p:cBhvr>
                                      <p:rCtr x="0" y="3241"/>
                                    </p:animMotion>
                                  </p:childTnLst>
                                </p:cTn>
                              </p:par>
                              <p:par>
                                <p:cTn id="48" presetID="10" presetClass="entr" presetSubtype="0" fill="hold" grpId="0" nodeType="with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16" grpId="0"/>
      <p:bldP spid="17" grpId="0"/>
      <p:bldP spid="18" grpId="0"/>
      <p:bldP spid="19" grpId="0" animBg="1"/>
      <p:bldP spid="19" grpId="1" animBg="1"/>
      <p:bldP spid="22" grpId="0" animBg="1"/>
      <p:bldP spid="22" grpId="1" animBg="1"/>
      <p:bldP spid="24" grpId="0" animBg="1"/>
      <p:bldP spid="24" grpId="1" animBg="1"/>
      <p:bldP spid="25" grpId="0"/>
      <p:bldP spid="26" grpId="0" animBg="1"/>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Results and discussion</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24</a:t>
            </a:fld>
            <a:endParaRPr lang="en-US" altLang="zh-CN" sz="1800" dirty="0">
              <a:latin typeface="Helvetica" panose="020B0604020202030204" pitchFamily="34" charset="0"/>
            </a:endParaRPr>
          </a:p>
        </p:txBody>
      </p:sp>
      <p:sp>
        <p:nvSpPr>
          <p:cNvPr id="16" name="矩形 15">
            <a:extLst>
              <a:ext uri="{FF2B5EF4-FFF2-40B4-BE49-F238E27FC236}">
                <a16:creationId xmlns:a16="http://schemas.microsoft.com/office/drawing/2014/main" id="{5660EA7C-4A54-4A2D-8A9E-B1C2D861E900}"/>
              </a:ext>
            </a:extLst>
          </p:cNvPr>
          <p:cNvSpPr/>
          <p:nvPr/>
        </p:nvSpPr>
        <p:spPr>
          <a:xfrm>
            <a:off x="394291" y="2196087"/>
            <a:ext cx="1666577"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0-degree angle</a:t>
            </a:r>
          </a:p>
        </p:txBody>
      </p:sp>
      <p:sp>
        <p:nvSpPr>
          <p:cNvPr id="17" name="矩形 16">
            <a:extLst>
              <a:ext uri="{FF2B5EF4-FFF2-40B4-BE49-F238E27FC236}">
                <a16:creationId xmlns:a16="http://schemas.microsoft.com/office/drawing/2014/main" id="{21418A75-FB3E-404C-B0B9-060B45B51896}"/>
              </a:ext>
            </a:extLst>
          </p:cNvPr>
          <p:cNvSpPr/>
          <p:nvPr/>
        </p:nvSpPr>
        <p:spPr>
          <a:xfrm>
            <a:off x="388101" y="3690065"/>
            <a:ext cx="1666577"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15-degree angle</a:t>
            </a:r>
          </a:p>
        </p:txBody>
      </p:sp>
      <p:sp>
        <p:nvSpPr>
          <p:cNvPr id="18" name="矩形 17">
            <a:extLst>
              <a:ext uri="{FF2B5EF4-FFF2-40B4-BE49-F238E27FC236}">
                <a16:creationId xmlns:a16="http://schemas.microsoft.com/office/drawing/2014/main" id="{D1E91188-992E-4609-80DC-C82F1B1EDB12}"/>
              </a:ext>
            </a:extLst>
          </p:cNvPr>
          <p:cNvSpPr/>
          <p:nvPr/>
        </p:nvSpPr>
        <p:spPr>
          <a:xfrm>
            <a:off x="388101" y="5324273"/>
            <a:ext cx="1683268"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30-degree angle</a:t>
            </a:r>
          </a:p>
        </p:txBody>
      </p:sp>
      <p:pic>
        <p:nvPicPr>
          <p:cNvPr id="4" name="图片 3">
            <a:extLst>
              <a:ext uri="{FF2B5EF4-FFF2-40B4-BE49-F238E27FC236}">
                <a16:creationId xmlns:a16="http://schemas.microsoft.com/office/drawing/2014/main" id="{A1A66D0D-3699-4662-9436-BD8C99B3B52E}"/>
              </a:ext>
            </a:extLst>
          </p:cNvPr>
          <p:cNvPicPr>
            <a:picLocks noChangeAspect="1"/>
          </p:cNvPicPr>
          <p:nvPr/>
        </p:nvPicPr>
        <p:blipFill>
          <a:blip r:embed="rId3"/>
          <a:stretch>
            <a:fillRect/>
          </a:stretch>
        </p:blipFill>
        <p:spPr>
          <a:xfrm>
            <a:off x="2068735" y="1534481"/>
            <a:ext cx="1666576" cy="1666576"/>
          </a:xfrm>
          <a:prstGeom prst="rect">
            <a:avLst/>
          </a:prstGeom>
        </p:spPr>
      </p:pic>
      <p:pic>
        <p:nvPicPr>
          <p:cNvPr id="7" name="图片 6">
            <a:extLst>
              <a:ext uri="{FF2B5EF4-FFF2-40B4-BE49-F238E27FC236}">
                <a16:creationId xmlns:a16="http://schemas.microsoft.com/office/drawing/2014/main" id="{2172F535-273C-44DA-B792-A2B3AAA57C3C}"/>
              </a:ext>
            </a:extLst>
          </p:cNvPr>
          <p:cNvPicPr>
            <a:picLocks noChangeAspect="1"/>
          </p:cNvPicPr>
          <p:nvPr/>
        </p:nvPicPr>
        <p:blipFill>
          <a:blip r:embed="rId4"/>
          <a:stretch>
            <a:fillRect/>
          </a:stretch>
        </p:blipFill>
        <p:spPr>
          <a:xfrm>
            <a:off x="3743177" y="1534481"/>
            <a:ext cx="1666576" cy="1666576"/>
          </a:xfrm>
          <a:prstGeom prst="rect">
            <a:avLst/>
          </a:prstGeom>
        </p:spPr>
      </p:pic>
      <p:pic>
        <p:nvPicPr>
          <p:cNvPr id="9" name="图片 8">
            <a:extLst>
              <a:ext uri="{FF2B5EF4-FFF2-40B4-BE49-F238E27FC236}">
                <a16:creationId xmlns:a16="http://schemas.microsoft.com/office/drawing/2014/main" id="{CA0B1809-6A6A-4AEA-83A6-0ABA69E016E5}"/>
              </a:ext>
            </a:extLst>
          </p:cNvPr>
          <p:cNvPicPr>
            <a:picLocks noChangeAspect="1"/>
          </p:cNvPicPr>
          <p:nvPr/>
        </p:nvPicPr>
        <p:blipFill>
          <a:blip r:embed="rId5"/>
          <a:stretch>
            <a:fillRect/>
          </a:stretch>
        </p:blipFill>
        <p:spPr>
          <a:xfrm>
            <a:off x="5408703" y="1534481"/>
            <a:ext cx="1666576" cy="1666576"/>
          </a:xfrm>
          <a:prstGeom prst="rect">
            <a:avLst/>
          </a:prstGeom>
        </p:spPr>
      </p:pic>
      <p:pic>
        <p:nvPicPr>
          <p:cNvPr id="11" name="图片 10">
            <a:extLst>
              <a:ext uri="{FF2B5EF4-FFF2-40B4-BE49-F238E27FC236}">
                <a16:creationId xmlns:a16="http://schemas.microsoft.com/office/drawing/2014/main" id="{023202F0-F42A-4CEC-91EB-9906A0428B4A}"/>
              </a:ext>
            </a:extLst>
          </p:cNvPr>
          <p:cNvPicPr>
            <a:picLocks noChangeAspect="1"/>
          </p:cNvPicPr>
          <p:nvPr/>
        </p:nvPicPr>
        <p:blipFill>
          <a:blip r:embed="rId6"/>
          <a:stretch>
            <a:fillRect/>
          </a:stretch>
        </p:blipFill>
        <p:spPr>
          <a:xfrm>
            <a:off x="2066925" y="3201057"/>
            <a:ext cx="1666576" cy="1666576"/>
          </a:xfrm>
          <a:prstGeom prst="rect">
            <a:avLst/>
          </a:prstGeom>
        </p:spPr>
      </p:pic>
      <p:pic>
        <p:nvPicPr>
          <p:cNvPr id="14" name="图片 13">
            <a:extLst>
              <a:ext uri="{FF2B5EF4-FFF2-40B4-BE49-F238E27FC236}">
                <a16:creationId xmlns:a16="http://schemas.microsoft.com/office/drawing/2014/main" id="{1B9989F4-CAD5-45E6-BA0A-23388601760A}"/>
              </a:ext>
            </a:extLst>
          </p:cNvPr>
          <p:cNvPicPr>
            <a:picLocks noChangeAspect="1"/>
          </p:cNvPicPr>
          <p:nvPr/>
        </p:nvPicPr>
        <p:blipFill>
          <a:blip r:embed="rId7"/>
          <a:stretch>
            <a:fillRect/>
          </a:stretch>
        </p:blipFill>
        <p:spPr>
          <a:xfrm>
            <a:off x="3745747" y="3201057"/>
            <a:ext cx="1666576" cy="1666576"/>
          </a:xfrm>
          <a:prstGeom prst="rect">
            <a:avLst/>
          </a:prstGeom>
        </p:spPr>
      </p:pic>
      <p:pic>
        <p:nvPicPr>
          <p:cNvPr id="19" name="图片 18">
            <a:extLst>
              <a:ext uri="{FF2B5EF4-FFF2-40B4-BE49-F238E27FC236}">
                <a16:creationId xmlns:a16="http://schemas.microsoft.com/office/drawing/2014/main" id="{8C056488-6418-4AD4-AC38-49C7962B6873}"/>
              </a:ext>
            </a:extLst>
          </p:cNvPr>
          <p:cNvPicPr>
            <a:picLocks noChangeAspect="1"/>
          </p:cNvPicPr>
          <p:nvPr/>
        </p:nvPicPr>
        <p:blipFill>
          <a:blip r:embed="rId8"/>
          <a:stretch>
            <a:fillRect/>
          </a:stretch>
        </p:blipFill>
        <p:spPr>
          <a:xfrm>
            <a:off x="5408703" y="3201057"/>
            <a:ext cx="1666576" cy="1666576"/>
          </a:xfrm>
          <a:prstGeom prst="rect">
            <a:avLst/>
          </a:prstGeom>
        </p:spPr>
      </p:pic>
      <p:pic>
        <p:nvPicPr>
          <p:cNvPr id="21" name="图片 20">
            <a:extLst>
              <a:ext uri="{FF2B5EF4-FFF2-40B4-BE49-F238E27FC236}">
                <a16:creationId xmlns:a16="http://schemas.microsoft.com/office/drawing/2014/main" id="{AD9A6A23-4B22-4597-BB81-3D6E78E032C7}"/>
              </a:ext>
            </a:extLst>
          </p:cNvPr>
          <p:cNvPicPr>
            <a:picLocks noChangeAspect="1"/>
          </p:cNvPicPr>
          <p:nvPr/>
        </p:nvPicPr>
        <p:blipFill>
          <a:blip r:embed="rId9"/>
          <a:stretch>
            <a:fillRect/>
          </a:stretch>
        </p:blipFill>
        <p:spPr>
          <a:xfrm>
            <a:off x="2066925" y="4867633"/>
            <a:ext cx="1666576" cy="1666576"/>
          </a:xfrm>
          <a:prstGeom prst="rect">
            <a:avLst/>
          </a:prstGeom>
        </p:spPr>
      </p:pic>
      <p:pic>
        <p:nvPicPr>
          <p:cNvPr id="23" name="图片 22">
            <a:extLst>
              <a:ext uri="{FF2B5EF4-FFF2-40B4-BE49-F238E27FC236}">
                <a16:creationId xmlns:a16="http://schemas.microsoft.com/office/drawing/2014/main" id="{C70FAF21-42FF-473B-94DA-32A3756D1694}"/>
              </a:ext>
            </a:extLst>
          </p:cNvPr>
          <p:cNvPicPr>
            <a:picLocks noChangeAspect="1"/>
          </p:cNvPicPr>
          <p:nvPr/>
        </p:nvPicPr>
        <p:blipFill>
          <a:blip r:embed="rId10"/>
          <a:stretch>
            <a:fillRect/>
          </a:stretch>
        </p:blipFill>
        <p:spPr>
          <a:xfrm>
            <a:off x="3741289" y="4867633"/>
            <a:ext cx="1666576" cy="1666576"/>
          </a:xfrm>
          <a:prstGeom prst="rect">
            <a:avLst/>
          </a:prstGeom>
        </p:spPr>
      </p:pic>
      <p:pic>
        <p:nvPicPr>
          <p:cNvPr id="25" name="图片 24">
            <a:extLst>
              <a:ext uri="{FF2B5EF4-FFF2-40B4-BE49-F238E27FC236}">
                <a16:creationId xmlns:a16="http://schemas.microsoft.com/office/drawing/2014/main" id="{89A3A09A-27F7-4375-A2EA-E479B196AA76}"/>
              </a:ext>
            </a:extLst>
          </p:cNvPr>
          <p:cNvPicPr>
            <a:picLocks noChangeAspect="1"/>
          </p:cNvPicPr>
          <p:nvPr/>
        </p:nvPicPr>
        <p:blipFill>
          <a:blip r:embed="rId11"/>
          <a:stretch>
            <a:fillRect/>
          </a:stretch>
        </p:blipFill>
        <p:spPr>
          <a:xfrm>
            <a:off x="5406055" y="4867633"/>
            <a:ext cx="1666576" cy="1666576"/>
          </a:xfrm>
          <a:prstGeom prst="rect">
            <a:avLst/>
          </a:prstGeom>
        </p:spPr>
      </p:pic>
      <p:sp>
        <p:nvSpPr>
          <p:cNvPr id="13" name="矩形 12">
            <a:extLst>
              <a:ext uri="{FF2B5EF4-FFF2-40B4-BE49-F238E27FC236}">
                <a16:creationId xmlns:a16="http://schemas.microsoft.com/office/drawing/2014/main" id="{902630C1-C532-4C68-B13A-758E99EBEC73}"/>
              </a:ext>
            </a:extLst>
          </p:cNvPr>
          <p:cNvSpPr/>
          <p:nvPr/>
        </p:nvSpPr>
        <p:spPr>
          <a:xfrm>
            <a:off x="185631" y="1229610"/>
            <a:ext cx="7948276"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Main vibration direction</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22" name="矩形 21">
            <a:extLst>
              <a:ext uri="{FF2B5EF4-FFF2-40B4-BE49-F238E27FC236}">
                <a16:creationId xmlns:a16="http://schemas.microsoft.com/office/drawing/2014/main" id="{91AB59E4-7DE1-42A8-BAF0-14C4A59979D2}"/>
              </a:ext>
            </a:extLst>
          </p:cNvPr>
          <p:cNvSpPr/>
          <p:nvPr/>
        </p:nvSpPr>
        <p:spPr>
          <a:xfrm>
            <a:off x="7159716" y="4915292"/>
            <a:ext cx="1755024" cy="584775"/>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Reduced velocity</a:t>
            </a:r>
          </a:p>
          <a:p>
            <a:pPr algn="ctr"/>
            <a:r>
              <a:rPr lang="en-US" altLang="zh-CN" sz="1600" i="1" dirty="0">
                <a:solidFill>
                  <a:srgbClr val="2C3E50"/>
                </a:solidFill>
                <a:latin typeface="Helvetica" panose="020B0604020202030204" pitchFamily="34" charset="0"/>
              </a:rPr>
              <a:t>U</a:t>
            </a:r>
            <a:r>
              <a:rPr lang="en-US" altLang="zh-CN" sz="1600" i="1" baseline="-25000" dirty="0">
                <a:solidFill>
                  <a:srgbClr val="2C3E50"/>
                </a:solidFill>
                <a:latin typeface="Helvetica" panose="020B0604020202030204" pitchFamily="34" charset="0"/>
              </a:rPr>
              <a:t>g</a:t>
            </a:r>
            <a:r>
              <a:rPr lang="en-US" altLang="zh-CN" sz="1600" dirty="0">
                <a:solidFill>
                  <a:srgbClr val="2C3E50"/>
                </a:solidFill>
                <a:latin typeface="Helvetica" panose="020B0604020202030204" pitchFamily="34" charset="0"/>
                <a:ea typeface="微软雅黑" panose="020B0503020204020204" pitchFamily="34" charset="-122"/>
              </a:rPr>
              <a:t>/(</a:t>
            </a:r>
            <a:r>
              <a:rPr lang="en-US" altLang="zh-CN" sz="1600" i="1" dirty="0" err="1">
                <a:solidFill>
                  <a:srgbClr val="2C3E50"/>
                </a:solidFill>
                <a:latin typeface="Helvetica" panose="020B0604020202030204" pitchFamily="34" charset="0"/>
                <a:ea typeface="微软雅黑" panose="020B0503020204020204" pitchFamily="34" charset="-122"/>
              </a:rPr>
              <a:t>fD</a:t>
            </a:r>
            <a:r>
              <a:rPr lang="en-US" altLang="zh-CN" sz="1600" dirty="0">
                <a:solidFill>
                  <a:srgbClr val="2C3E50"/>
                </a:solidFill>
                <a:latin typeface="Helvetica" panose="020B0604020202030204" pitchFamily="34" charset="0"/>
                <a:ea typeface="微软雅黑" panose="020B0503020204020204" pitchFamily="34" charset="-122"/>
              </a:rPr>
              <a:t>)</a:t>
            </a:r>
          </a:p>
        </p:txBody>
      </p:sp>
      <p:sp>
        <p:nvSpPr>
          <p:cNvPr id="24" name="矩形 23">
            <a:extLst>
              <a:ext uri="{FF2B5EF4-FFF2-40B4-BE49-F238E27FC236}">
                <a16:creationId xmlns:a16="http://schemas.microsoft.com/office/drawing/2014/main" id="{5949DF3A-5656-4163-BC71-877A9FB5841B}"/>
              </a:ext>
            </a:extLst>
          </p:cNvPr>
          <p:cNvSpPr/>
          <p:nvPr/>
        </p:nvSpPr>
        <p:spPr>
          <a:xfrm>
            <a:off x="7142095" y="553067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2.21</a:t>
            </a:r>
          </a:p>
        </p:txBody>
      </p:sp>
      <p:sp>
        <p:nvSpPr>
          <p:cNvPr id="26" name="矩形 25">
            <a:extLst>
              <a:ext uri="{FF2B5EF4-FFF2-40B4-BE49-F238E27FC236}">
                <a16:creationId xmlns:a16="http://schemas.microsoft.com/office/drawing/2014/main" id="{C2BE615C-9B97-4356-89CB-A36ABD816932}"/>
              </a:ext>
            </a:extLst>
          </p:cNvPr>
          <p:cNvSpPr/>
          <p:nvPr/>
        </p:nvSpPr>
        <p:spPr>
          <a:xfrm>
            <a:off x="7734300" y="553067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2.44</a:t>
            </a:r>
          </a:p>
        </p:txBody>
      </p:sp>
      <p:sp>
        <p:nvSpPr>
          <p:cNvPr id="27" name="矩形 26">
            <a:extLst>
              <a:ext uri="{FF2B5EF4-FFF2-40B4-BE49-F238E27FC236}">
                <a16:creationId xmlns:a16="http://schemas.microsoft.com/office/drawing/2014/main" id="{127FD223-873E-492D-8B43-798296283D73}"/>
              </a:ext>
            </a:extLst>
          </p:cNvPr>
          <p:cNvSpPr/>
          <p:nvPr/>
        </p:nvSpPr>
        <p:spPr>
          <a:xfrm>
            <a:off x="8322536" y="5524611"/>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2.67</a:t>
            </a:r>
          </a:p>
        </p:txBody>
      </p:sp>
      <p:sp>
        <p:nvSpPr>
          <p:cNvPr id="28" name="矩形 27">
            <a:extLst>
              <a:ext uri="{FF2B5EF4-FFF2-40B4-BE49-F238E27FC236}">
                <a16:creationId xmlns:a16="http://schemas.microsoft.com/office/drawing/2014/main" id="{BE7FA6FC-57E7-41CE-9B28-F5626BC88B52}"/>
              </a:ext>
            </a:extLst>
          </p:cNvPr>
          <p:cNvSpPr/>
          <p:nvPr/>
        </p:nvSpPr>
        <p:spPr>
          <a:xfrm>
            <a:off x="7142095" y="586316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2.44</a:t>
            </a:r>
          </a:p>
        </p:txBody>
      </p:sp>
      <p:sp>
        <p:nvSpPr>
          <p:cNvPr id="29" name="矩形 28">
            <a:extLst>
              <a:ext uri="{FF2B5EF4-FFF2-40B4-BE49-F238E27FC236}">
                <a16:creationId xmlns:a16="http://schemas.microsoft.com/office/drawing/2014/main" id="{D0100A45-7DAE-406B-A8A2-BBB9910FF4F5}"/>
              </a:ext>
            </a:extLst>
          </p:cNvPr>
          <p:cNvSpPr/>
          <p:nvPr/>
        </p:nvSpPr>
        <p:spPr>
          <a:xfrm>
            <a:off x="7734299" y="586316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2.67</a:t>
            </a:r>
          </a:p>
        </p:txBody>
      </p:sp>
      <p:sp>
        <p:nvSpPr>
          <p:cNvPr id="30" name="矩形 29">
            <a:extLst>
              <a:ext uri="{FF2B5EF4-FFF2-40B4-BE49-F238E27FC236}">
                <a16:creationId xmlns:a16="http://schemas.microsoft.com/office/drawing/2014/main" id="{8A7D6C05-F8A4-4CEF-B782-02B8D5A95018}"/>
              </a:ext>
            </a:extLst>
          </p:cNvPr>
          <p:cNvSpPr/>
          <p:nvPr/>
        </p:nvSpPr>
        <p:spPr>
          <a:xfrm>
            <a:off x="8322535" y="5857101"/>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2.88</a:t>
            </a:r>
          </a:p>
        </p:txBody>
      </p:sp>
      <p:sp>
        <p:nvSpPr>
          <p:cNvPr id="31" name="矩形 30">
            <a:extLst>
              <a:ext uri="{FF2B5EF4-FFF2-40B4-BE49-F238E27FC236}">
                <a16:creationId xmlns:a16="http://schemas.microsoft.com/office/drawing/2014/main" id="{633B5A5A-C1BB-4ECA-B98E-FA27E3D4D82E}"/>
              </a:ext>
            </a:extLst>
          </p:cNvPr>
          <p:cNvSpPr/>
          <p:nvPr/>
        </p:nvSpPr>
        <p:spPr>
          <a:xfrm>
            <a:off x="7142094" y="619565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2.44</a:t>
            </a:r>
          </a:p>
        </p:txBody>
      </p:sp>
      <p:sp>
        <p:nvSpPr>
          <p:cNvPr id="32" name="矩形 31">
            <a:extLst>
              <a:ext uri="{FF2B5EF4-FFF2-40B4-BE49-F238E27FC236}">
                <a16:creationId xmlns:a16="http://schemas.microsoft.com/office/drawing/2014/main" id="{AAE01454-D40A-4FAF-91B0-F059F63A3EA2}"/>
              </a:ext>
            </a:extLst>
          </p:cNvPr>
          <p:cNvSpPr/>
          <p:nvPr/>
        </p:nvSpPr>
        <p:spPr>
          <a:xfrm>
            <a:off x="7718488" y="6195655"/>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2.67</a:t>
            </a:r>
          </a:p>
        </p:txBody>
      </p:sp>
      <p:sp>
        <p:nvSpPr>
          <p:cNvPr id="33" name="矩形 32">
            <a:extLst>
              <a:ext uri="{FF2B5EF4-FFF2-40B4-BE49-F238E27FC236}">
                <a16:creationId xmlns:a16="http://schemas.microsoft.com/office/drawing/2014/main" id="{383303B7-19B5-4966-AF7E-3348CDA29A7F}"/>
              </a:ext>
            </a:extLst>
          </p:cNvPr>
          <p:cNvSpPr/>
          <p:nvPr/>
        </p:nvSpPr>
        <p:spPr>
          <a:xfrm>
            <a:off x="8322535" y="6189591"/>
            <a:ext cx="592205" cy="338554"/>
          </a:xfrm>
          <a:prstGeom prst="rect">
            <a:avLst/>
          </a:prstGeom>
          <a:noFill/>
        </p:spPr>
        <p:txBody>
          <a:bodyPr wrap="square">
            <a:spAutoFit/>
          </a:bodyPr>
          <a:lstStyle/>
          <a:p>
            <a:pPr algn="ctr"/>
            <a:r>
              <a:rPr lang="en-US" altLang="zh-CN" sz="1600" dirty="0">
                <a:solidFill>
                  <a:srgbClr val="2C3E50"/>
                </a:solidFill>
                <a:latin typeface="Helvetica" panose="020B0604020202030204" pitchFamily="34" charset="0"/>
                <a:ea typeface="微软雅黑" panose="020B0503020204020204" pitchFamily="34" charset="-122"/>
              </a:rPr>
              <a:t>2.88</a:t>
            </a:r>
          </a:p>
        </p:txBody>
      </p:sp>
      <p:cxnSp>
        <p:nvCxnSpPr>
          <p:cNvPr id="5" name="直接连接符 4">
            <a:extLst>
              <a:ext uri="{FF2B5EF4-FFF2-40B4-BE49-F238E27FC236}">
                <a16:creationId xmlns:a16="http://schemas.microsoft.com/office/drawing/2014/main" id="{EE8DD04F-6EA5-46F7-9DDE-FE24C210D1D0}"/>
              </a:ext>
            </a:extLst>
          </p:cNvPr>
          <p:cNvCxnSpPr>
            <a:cxnSpLocks/>
          </p:cNvCxnSpPr>
          <p:nvPr/>
        </p:nvCxnSpPr>
        <p:spPr bwMode="auto">
          <a:xfrm>
            <a:off x="7142094" y="5857101"/>
            <a:ext cx="1772646" cy="0"/>
          </a:xfrm>
          <a:prstGeom prst="line">
            <a:avLst/>
          </a:prstGeom>
          <a:ln w="1905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36C18338-5DC1-4D91-864E-6C6D00553F02}"/>
              </a:ext>
            </a:extLst>
          </p:cNvPr>
          <p:cNvCxnSpPr>
            <a:cxnSpLocks/>
          </p:cNvCxnSpPr>
          <p:nvPr/>
        </p:nvCxnSpPr>
        <p:spPr bwMode="auto">
          <a:xfrm>
            <a:off x="7142094" y="6181894"/>
            <a:ext cx="1772646" cy="0"/>
          </a:xfrm>
          <a:prstGeom prst="line">
            <a:avLst/>
          </a:prstGeom>
          <a:ln w="1905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FD0FC294-EF21-45E6-9CD5-7E8A19B355DA}"/>
              </a:ext>
            </a:extLst>
          </p:cNvPr>
          <p:cNvCxnSpPr>
            <a:cxnSpLocks/>
          </p:cNvCxnSpPr>
          <p:nvPr/>
        </p:nvCxnSpPr>
        <p:spPr bwMode="auto">
          <a:xfrm flipH="1">
            <a:off x="8320550" y="5524611"/>
            <a:ext cx="5955" cy="1003534"/>
          </a:xfrm>
          <a:prstGeom prst="line">
            <a:avLst/>
          </a:prstGeom>
          <a:ln w="1905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C1D76821-DAC4-4703-8AB6-AD64C07BFCCF}"/>
              </a:ext>
            </a:extLst>
          </p:cNvPr>
          <p:cNvCxnSpPr>
            <a:cxnSpLocks/>
          </p:cNvCxnSpPr>
          <p:nvPr/>
        </p:nvCxnSpPr>
        <p:spPr bwMode="auto">
          <a:xfrm flipH="1">
            <a:off x="7724374" y="5531313"/>
            <a:ext cx="5955" cy="1003534"/>
          </a:xfrm>
          <a:prstGeom prst="line">
            <a:avLst/>
          </a:prstGeom>
          <a:ln w="19050">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矩形 34">
            <a:extLst>
              <a:ext uri="{FF2B5EF4-FFF2-40B4-BE49-F238E27FC236}">
                <a16:creationId xmlns:a16="http://schemas.microsoft.com/office/drawing/2014/main" id="{A14366B1-4513-41E4-943B-9441A77CDF38}"/>
              </a:ext>
            </a:extLst>
          </p:cNvPr>
          <p:cNvSpPr/>
          <p:nvPr/>
        </p:nvSpPr>
        <p:spPr>
          <a:xfrm>
            <a:off x="971476" y="5085791"/>
            <a:ext cx="1330688" cy="338554"/>
          </a:xfrm>
          <a:prstGeom prst="rect">
            <a:avLst/>
          </a:prstGeom>
          <a:noFill/>
        </p:spPr>
        <p:txBody>
          <a:bodyPr wrap="square">
            <a:spAutoFit/>
          </a:bodyPr>
          <a:lstStyle/>
          <a:p>
            <a:pPr algn="ctr"/>
            <a:r>
              <a:rPr lang="en-US" altLang="zh-CN" sz="1600" i="1" dirty="0">
                <a:solidFill>
                  <a:srgbClr val="2C3E50"/>
                </a:solidFill>
                <a:latin typeface="Helvetica" panose="020B0604020202030204" pitchFamily="34" charset="0"/>
              </a:rPr>
              <a:t>U</a:t>
            </a:r>
            <a:r>
              <a:rPr lang="en-US" altLang="zh-CN" sz="1600" i="1" baseline="-25000" dirty="0">
                <a:solidFill>
                  <a:srgbClr val="2C3E50"/>
                </a:solidFill>
                <a:latin typeface="Helvetica" panose="020B0604020202030204" pitchFamily="34" charset="0"/>
              </a:rPr>
              <a:t>g</a:t>
            </a:r>
            <a:r>
              <a:rPr lang="en-US" altLang="zh-CN" sz="1600" dirty="0">
                <a:solidFill>
                  <a:srgbClr val="2C3E50"/>
                </a:solidFill>
                <a:latin typeface="Helvetica" panose="020B0604020202030204" pitchFamily="34" charset="0"/>
                <a:ea typeface="微软雅黑" panose="020B0503020204020204" pitchFamily="34" charset="-122"/>
              </a:rPr>
              <a:t>/(</a:t>
            </a:r>
            <a:r>
              <a:rPr lang="en-US" altLang="zh-CN" sz="1600" i="1" dirty="0" err="1">
                <a:solidFill>
                  <a:srgbClr val="2C3E50"/>
                </a:solidFill>
                <a:latin typeface="Helvetica" panose="020B0604020202030204" pitchFamily="34" charset="0"/>
                <a:ea typeface="微软雅黑" panose="020B0503020204020204" pitchFamily="34" charset="-122"/>
              </a:rPr>
              <a:t>fD</a:t>
            </a:r>
            <a:r>
              <a:rPr lang="en-US" altLang="zh-CN" sz="1600" dirty="0">
                <a:solidFill>
                  <a:srgbClr val="2C3E50"/>
                </a:solidFill>
                <a:latin typeface="Helvetica" panose="020B0604020202030204" pitchFamily="34" charset="0"/>
                <a:ea typeface="微软雅黑" panose="020B0503020204020204" pitchFamily="34" charset="-122"/>
              </a:rPr>
              <a:t>)=2.21</a:t>
            </a:r>
          </a:p>
        </p:txBody>
      </p:sp>
      <p:pic>
        <p:nvPicPr>
          <p:cNvPr id="56" name="图片 55">
            <a:extLst>
              <a:ext uri="{FF2B5EF4-FFF2-40B4-BE49-F238E27FC236}">
                <a16:creationId xmlns:a16="http://schemas.microsoft.com/office/drawing/2014/main" id="{85666058-EC66-4FB9-BCAE-B28A2D308A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564" y="2178469"/>
            <a:ext cx="2902512" cy="2902512"/>
          </a:xfrm>
          <a:prstGeom prst="rect">
            <a:avLst/>
          </a:prstGeom>
        </p:spPr>
      </p:pic>
      <p:pic>
        <p:nvPicPr>
          <p:cNvPr id="57" name="图片 56">
            <a:extLst>
              <a:ext uri="{FF2B5EF4-FFF2-40B4-BE49-F238E27FC236}">
                <a16:creationId xmlns:a16="http://schemas.microsoft.com/office/drawing/2014/main" id="{13D6A80E-A91B-4E53-A16F-E6B071BD06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0744" y="2178469"/>
            <a:ext cx="2902512" cy="2902512"/>
          </a:xfrm>
          <a:prstGeom prst="rect">
            <a:avLst/>
          </a:prstGeom>
        </p:spPr>
      </p:pic>
      <p:sp>
        <p:nvSpPr>
          <p:cNvPr id="36" name="矩形 35">
            <a:extLst>
              <a:ext uri="{FF2B5EF4-FFF2-40B4-BE49-F238E27FC236}">
                <a16:creationId xmlns:a16="http://schemas.microsoft.com/office/drawing/2014/main" id="{F7F9D0E9-2B4E-494B-A488-5D4B450DE98C}"/>
              </a:ext>
            </a:extLst>
          </p:cNvPr>
          <p:cNvSpPr/>
          <p:nvPr/>
        </p:nvSpPr>
        <p:spPr>
          <a:xfrm>
            <a:off x="3900540" y="5080981"/>
            <a:ext cx="1330688" cy="338554"/>
          </a:xfrm>
          <a:prstGeom prst="rect">
            <a:avLst/>
          </a:prstGeom>
          <a:noFill/>
        </p:spPr>
        <p:txBody>
          <a:bodyPr wrap="square">
            <a:spAutoFit/>
          </a:bodyPr>
          <a:lstStyle/>
          <a:p>
            <a:pPr algn="ctr"/>
            <a:r>
              <a:rPr lang="en-US" altLang="zh-CN" sz="1600" i="1" dirty="0">
                <a:solidFill>
                  <a:srgbClr val="2C3E50"/>
                </a:solidFill>
                <a:latin typeface="Helvetica" panose="020B0604020202030204" pitchFamily="34" charset="0"/>
              </a:rPr>
              <a:t>U</a:t>
            </a:r>
            <a:r>
              <a:rPr lang="en-US" altLang="zh-CN" sz="1600" i="1" baseline="-25000" dirty="0">
                <a:solidFill>
                  <a:srgbClr val="2C3E50"/>
                </a:solidFill>
                <a:latin typeface="Helvetica" panose="020B0604020202030204" pitchFamily="34" charset="0"/>
              </a:rPr>
              <a:t>g</a:t>
            </a:r>
            <a:r>
              <a:rPr lang="en-US" altLang="zh-CN" sz="1600" dirty="0">
                <a:solidFill>
                  <a:srgbClr val="2C3E50"/>
                </a:solidFill>
                <a:latin typeface="Helvetica" panose="020B0604020202030204" pitchFamily="34" charset="0"/>
                <a:ea typeface="微软雅黑" panose="020B0503020204020204" pitchFamily="34" charset="-122"/>
              </a:rPr>
              <a:t>/(</a:t>
            </a:r>
            <a:r>
              <a:rPr lang="en-US" altLang="zh-CN" sz="1600" i="1" dirty="0" err="1">
                <a:solidFill>
                  <a:srgbClr val="2C3E50"/>
                </a:solidFill>
                <a:latin typeface="Helvetica" panose="020B0604020202030204" pitchFamily="34" charset="0"/>
                <a:ea typeface="微软雅黑" panose="020B0503020204020204" pitchFamily="34" charset="-122"/>
              </a:rPr>
              <a:t>fD</a:t>
            </a:r>
            <a:r>
              <a:rPr lang="en-US" altLang="zh-CN" sz="1600" dirty="0">
                <a:solidFill>
                  <a:srgbClr val="2C3E50"/>
                </a:solidFill>
                <a:latin typeface="Helvetica" panose="020B0604020202030204" pitchFamily="34" charset="0"/>
                <a:ea typeface="微软雅黑" panose="020B0503020204020204" pitchFamily="34" charset="-122"/>
              </a:rPr>
              <a:t>)=2.44</a:t>
            </a:r>
          </a:p>
        </p:txBody>
      </p:sp>
      <p:sp>
        <p:nvSpPr>
          <p:cNvPr id="38" name="矩形 37">
            <a:extLst>
              <a:ext uri="{FF2B5EF4-FFF2-40B4-BE49-F238E27FC236}">
                <a16:creationId xmlns:a16="http://schemas.microsoft.com/office/drawing/2014/main" id="{750E3285-3313-47B3-90A9-7FF7E98F62FA}"/>
              </a:ext>
            </a:extLst>
          </p:cNvPr>
          <p:cNvSpPr/>
          <p:nvPr/>
        </p:nvSpPr>
        <p:spPr>
          <a:xfrm>
            <a:off x="6839428" y="5080981"/>
            <a:ext cx="1330688" cy="338554"/>
          </a:xfrm>
          <a:prstGeom prst="rect">
            <a:avLst/>
          </a:prstGeom>
          <a:noFill/>
        </p:spPr>
        <p:txBody>
          <a:bodyPr wrap="square">
            <a:spAutoFit/>
          </a:bodyPr>
          <a:lstStyle/>
          <a:p>
            <a:pPr algn="ctr"/>
            <a:r>
              <a:rPr lang="en-US" altLang="zh-CN" sz="1600" i="1" dirty="0">
                <a:solidFill>
                  <a:srgbClr val="2C3E50"/>
                </a:solidFill>
                <a:latin typeface="Helvetica" panose="020B0604020202030204" pitchFamily="34" charset="0"/>
              </a:rPr>
              <a:t>U</a:t>
            </a:r>
            <a:r>
              <a:rPr lang="en-US" altLang="zh-CN" sz="1600" i="1" baseline="-25000" dirty="0">
                <a:solidFill>
                  <a:srgbClr val="2C3E50"/>
                </a:solidFill>
                <a:latin typeface="Helvetica" panose="020B0604020202030204" pitchFamily="34" charset="0"/>
              </a:rPr>
              <a:t>g</a:t>
            </a:r>
            <a:r>
              <a:rPr lang="en-US" altLang="zh-CN" sz="1600" dirty="0">
                <a:solidFill>
                  <a:srgbClr val="2C3E50"/>
                </a:solidFill>
                <a:latin typeface="Helvetica" panose="020B0604020202030204" pitchFamily="34" charset="0"/>
                <a:ea typeface="微软雅黑" panose="020B0503020204020204" pitchFamily="34" charset="-122"/>
              </a:rPr>
              <a:t>/(</a:t>
            </a:r>
            <a:r>
              <a:rPr lang="en-US" altLang="zh-CN" sz="1600" i="1" dirty="0" err="1">
                <a:solidFill>
                  <a:srgbClr val="2C3E50"/>
                </a:solidFill>
                <a:latin typeface="Helvetica" panose="020B0604020202030204" pitchFamily="34" charset="0"/>
                <a:ea typeface="微软雅黑" panose="020B0503020204020204" pitchFamily="34" charset="-122"/>
              </a:rPr>
              <a:t>fD</a:t>
            </a:r>
            <a:r>
              <a:rPr lang="en-US" altLang="zh-CN" sz="1600" dirty="0">
                <a:solidFill>
                  <a:srgbClr val="2C3E50"/>
                </a:solidFill>
                <a:latin typeface="Helvetica" panose="020B0604020202030204" pitchFamily="34" charset="0"/>
                <a:ea typeface="微软雅黑" panose="020B0503020204020204" pitchFamily="34" charset="-122"/>
              </a:rPr>
              <a:t>)=2.67</a:t>
            </a:r>
          </a:p>
        </p:txBody>
      </p:sp>
      <p:sp>
        <p:nvSpPr>
          <p:cNvPr id="39" name="矩形 38">
            <a:extLst>
              <a:ext uri="{FF2B5EF4-FFF2-40B4-BE49-F238E27FC236}">
                <a16:creationId xmlns:a16="http://schemas.microsoft.com/office/drawing/2014/main" id="{62E89B90-5B90-4E56-A0AA-9766928AFDB3}"/>
              </a:ext>
            </a:extLst>
          </p:cNvPr>
          <p:cNvSpPr/>
          <p:nvPr/>
        </p:nvSpPr>
        <p:spPr>
          <a:xfrm>
            <a:off x="542283" y="6525252"/>
            <a:ext cx="4996300"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Fig.17 Tracks of the tube bundles (scale: 2)</a:t>
            </a:r>
          </a:p>
        </p:txBody>
      </p:sp>
      <p:pic>
        <p:nvPicPr>
          <p:cNvPr id="58" name="图片 57">
            <a:extLst>
              <a:ext uri="{FF2B5EF4-FFF2-40B4-BE49-F238E27FC236}">
                <a16:creationId xmlns:a16="http://schemas.microsoft.com/office/drawing/2014/main" id="{DF54EBAB-DED0-4E81-8010-278F0D101E1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55924" y="2178469"/>
            <a:ext cx="2902512" cy="2902512"/>
          </a:xfrm>
          <a:prstGeom prst="rect">
            <a:avLst/>
          </a:prstGeom>
        </p:spPr>
      </p:pic>
      <p:sp>
        <p:nvSpPr>
          <p:cNvPr id="40" name="矩形 39">
            <a:extLst>
              <a:ext uri="{FF2B5EF4-FFF2-40B4-BE49-F238E27FC236}">
                <a16:creationId xmlns:a16="http://schemas.microsoft.com/office/drawing/2014/main" id="{CC5FE006-603C-49A0-A8A1-7C2CC88B4037}"/>
              </a:ext>
            </a:extLst>
          </p:cNvPr>
          <p:cNvSpPr/>
          <p:nvPr/>
        </p:nvSpPr>
        <p:spPr>
          <a:xfrm>
            <a:off x="1353977" y="5499778"/>
            <a:ext cx="6441200"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Fig.18 Tracks of the tube bundles at 0-degree angle arrangement</a:t>
            </a:r>
          </a:p>
        </p:txBody>
      </p:sp>
    </p:spTree>
    <p:extLst>
      <p:ext uri="{BB962C8B-B14F-4D97-AF65-F5344CB8AC3E}">
        <p14:creationId xmlns:p14="http://schemas.microsoft.com/office/powerpoint/2010/main" val="26126751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7"/>
                                        </p:tgtEl>
                                      </p:cBhvr>
                                    </p:animEffect>
                                    <p:set>
                                      <p:cBhvr>
                                        <p:cTn id="64" dur="1" fill="hold">
                                          <p:stCondLst>
                                            <p:cond delay="499"/>
                                          </p:stCondLst>
                                        </p:cTn>
                                        <p:tgtEl>
                                          <p:spTgt spid="37"/>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6" presetClass="emph" presetSubtype="0" fill="hold" nodeType="withEffect">
                                  <p:stCondLst>
                                    <p:cond delay="0"/>
                                  </p:stCondLst>
                                  <p:childTnLst>
                                    <p:animScale>
                                      <p:cBhvr>
                                        <p:cTn id="69" dur="1000" fill="hold"/>
                                        <p:tgtEl>
                                          <p:spTgt spid="4"/>
                                        </p:tgtEl>
                                      </p:cBhvr>
                                      <p:by x="174180" y="174180"/>
                                    </p:animScale>
                                  </p:childTnLst>
                                </p:cTn>
                              </p:par>
                              <p:par>
                                <p:cTn id="70" presetID="6" presetClass="emph" presetSubtype="0" fill="hold" nodeType="withEffect">
                                  <p:stCondLst>
                                    <p:cond delay="0"/>
                                  </p:stCondLst>
                                  <p:childTnLst>
                                    <p:animScale>
                                      <p:cBhvr>
                                        <p:cTn id="71" dur="1000" fill="hold"/>
                                        <p:tgtEl>
                                          <p:spTgt spid="7"/>
                                        </p:tgtEl>
                                      </p:cBhvr>
                                      <p:by x="174180" y="174180"/>
                                    </p:animScale>
                                  </p:childTnLst>
                                </p:cTn>
                              </p:par>
                              <p:par>
                                <p:cTn id="72" presetID="6" presetClass="emph" presetSubtype="0" fill="hold" nodeType="withEffect">
                                  <p:stCondLst>
                                    <p:cond delay="0"/>
                                  </p:stCondLst>
                                  <p:childTnLst>
                                    <p:animScale>
                                      <p:cBhvr>
                                        <p:cTn id="73" dur="1000" fill="hold"/>
                                        <p:tgtEl>
                                          <p:spTgt spid="9"/>
                                        </p:tgtEl>
                                      </p:cBhvr>
                                      <p:by x="174180" y="174180"/>
                                    </p:animScale>
                                  </p:childTnLst>
                                </p:cTn>
                              </p:par>
                              <p:par>
                                <p:cTn id="74" presetID="42" presetClass="path" presetSubtype="0" accel="50000" decel="50000" fill="hold" nodeType="withEffect">
                                  <p:stCondLst>
                                    <p:cond delay="0"/>
                                  </p:stCondLst>
                                  <p:childTnLst>
                                    <p:animMotion origin="layout" path="M -8.33333E-7 1.11111E-6 L -0.00052 0.18403 " pathEditMode="relative" rAng="0" ptsTypes="AA">
                                      <p:cBhvr>
                                        <p:cTn id="75" dur="1250" fill="hold"/>
                                        <p:tgtEl>
                                          <p:spTgt spid="7"/>
                                        </p:tgtEl>
                                        <p:attrNameLst>
                                          <p:attrName>ppt_x</p:attrName>
                                          <p:attrName>ppt_y</p:attrName>
                                        </p:attrNameLst>
                                      </p:cBhvr>
                                      <p:rCtr x="-35" y="9190"/>
                                    </p:animMotion>
                                  </p:childTnLst>
                                </p:cTn>
                              </p:par>
                              <p:par>
                                <p:cTn id="76" presetID="42" presetClass="path" presetSubtype="0" accel="50000" decel="50000" fill="hold" nodeType="withEffect">
                                  <p:stCondLst>
                                    <p:cond delay="0"/>
                                  </p:stCondLst>
                                  <p:childTnLst>
                                    <p:animMotion origin="layout" path="M 1.11111E-6 1.11111E-6 L 0.13802 0.18403 " pathEditMode="relative" rAng="0" ptsTypes="AA">
                                      <p:cBhvr>
                                        <p:cTn id="77" dur="1250" fill="hold"/>
                                        <p:tgtEl>
                                          <p:spTgt spid="9"/>
                                        </p:tgtEl>
                                        <p:attrNameLst>
                                          <p:attrName>ppt_x</p:attrName>
                                          <p:attrName>ppt_y</p:attrName>
                                        </p:attrNameLst>
                                      </p:cBhvr>
                                      <p:rCtr x="6892" y="9190"/>
                                    </p:animMotion>
                                  </p:childTnLst>
                                </p:cTn>
                              </p:par>
                              <p:par>
                                <p:cTn id="78" presetID="42" presetClass="path" presetSubtype="0" accel="50000" decel="50000" fill="hold" nodeType="withEffect">
                                  <p:stCondLst>
                                    <p:cond delay="0"/>
                                  </p:stCondLst>
                                  <p:childTnLst>
                                    <p:animMotion origin="layout" path="M -1.11111E-6 1.11111E-6 L -0.13854 0.18403 " pathEditMode="relative" rAng="0" ptsTypes="AA">
                                      <p:cBhvr>
                                        <p:cTn id="79" dur="1250" fill="hold"/>
                                        <p:tgtEl>
                                          <p:spTgt spid="4"/>
                                        </p:tgtEl>
                                        <p:attrNameLst>
                                          <p:attrName>ppt_x</p:attrName>
                                          <p:attrName>ppt_y</p:attrName>
                                        </p:attrNameLst>
                                      </p:cBhvr>
                                      <p:rCtr x="-6927" y="9190"/>
                                    </p:animMotion>
                                  </p:childTnLst>
                                </p:cTn>
                              </p:par>
                              <p:par>
                                <p:cTn id="80" presetID="42" presetClass="path" presetSubtype="0" accel="50000" decel="50000" fill="hold" grpId="1" nodeType="withEffect">
                                  <p:stCondLst>
                                    <p:cond delay="0"/>
                                  </p:stCondLst>
                                  <p:childTnLst>
                                    <p:animMotion origin="layout" path="M 1.94444E-6 1.48148E-6 L -0.59427 -0.06597 " pathEditMode="relative" rAng="0" ptsTypes="AA">
                                      <p:cBhvr>
                                        <p:cTn id="81" dur="1250" fill="hold"/>
                                        <p:tgtEl>
                                          <p:spTgt spid="24"/>
                                        </p:tgtEl>
                                        <p:attrNameLst>
                                          <p:attrName>ppt_x</p:attrName>
                                          <p:attrName>ppt_y</p:attrName>
                                        </p:attrNameLst>
                                      </p:cBhvr>
                                      <p:rCtr x="-29722" y="-3310"/>
                                    </p:animMotion>
                                  </p:childTnLst>
                                </p:cTn>
                              </p:par>
                              <p:par>
                                <p:cTn id="82" presetID="42" presetClass="path" presetSubtype="0" accel="50000" decel="50000" fill="hold" grpId="1" nodeType="withEffect">
                                  <p:stCondLst>
                                    <p:cond delay="0"/>
                                  </p:stCondLst>
                                  <p:childTnLst>
                                    <p:animMotion origin="layout" path="M 5E-6 1.48148E-6 L -0.33872 -0.06597 " pathEditMode="relative" rAng="0" ptsTypes="AA">
                                      <p:cBhvr>
                                        <p:cTn id="83" dur="1250" fill="hold"/>
                                        <p:tgtEl>
                                          <p:spTgt spid="26"/>
                                        </p:tgtEl>
                                        <p:attrNameLst>
                                          <p:attrName>ppt_x</p:attrName>
                                          <p:attrName>ppt_y</p:attrName>
                                        </p:attrNameLst>
                                      </p:cBhvr>
                                      <p:rCtr x="-16944" y="-3310"/>
                                    </p:animMotion>
                                  </p:childTnLst>
                                </p:cTn>
                              </p:par>
                              <p:par>
                                <p:cTn id="84" presetID="42" presetClass="path" presetSubtype="0" accel="50000" decel="50000" fill="hold" grpId="1" nodeType="withEffect">
                                  <p:stCondLst>
                                    <p:cond delay="0"/>
                                  </p:stCondLst>
                                  <p:childTnLst>
                                    <p:animMotion origin="layout" path="M -4.72222E-6 -2.59259E-6 L -0.08246 -0.06504 " pathEditMode="relative" rAng="0" ptsTypes="AA">
                                      <p:cBhvr>
                                        <p:cTn id="85" dur="1250" fill="hold"/>
                                        <p:tgtEl>
                                          <p:spTgt spid="27"/>
                                        </p:tgtEl>
                                        <p:attrNameLst>
                                          <p:attrName>ppt_x</p:attrName>
                                          <p:attrName>ppt_y</p:attrName>
                                        </p:attrNameLst>
                                      </p:cBhvr>
                                      <p:rCtr x="-4132" y="-3264"/>
                                    </p:animMotion>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0" presetClass="exit" presetSubtype="0" fill="hold" grpId="0"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26"/>
                                        </p:tgtEl>
                                      </p:cBhvr>
                                    </p:animEffect>
                                    <p:set>
                                      <p:cBhvr>
                                        <p:cTn id="98" dur="1" fill="hold">
                                          <p:stCondLst>
                                            <p:cond delay="499"/>
                                          </p:stCondLst>
                                        </p:cTn>
                                        <p:tgtEl>
                                          <p:spTgt spid="2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27"/>
                                        </p:tgtEl>
                                      </p:cBhvr>
                                    </p:animEffect>
                                    <p:set>
                                      <p:cBhvr>
                                        <p:cTn id="101" dur="1" fill="hold">
                                          <p:stCondLst>
                                            <p:cond delay="499"/>
                                          </p:stCondLst>
                                        </p:cTn>
                                        <p:tgtEl>
                                          <p:spTgt spid="27"/>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4" grpId="0"/>
      <p:bldP spid="24" grpId="1"/>
      <p:bldP spid="26" grpId="0"/>
      <p:bldP spid="26" grpId="1"/>
      <p:bldP spid="27" grpId="0"/>
      <p:bldP spid="27" grpId="1"/>
      <p:bldP spid="28" grpId="0"/>
      <p:bldP spid="29" grpId="0"/>
      <p:bldP spid="30" grpId="0"/>
      <p:bldP spid="31" grpId="0"/>
      <p:bldP spid="32" grpId="0"/>
      <p:bldP spid="33" grpId="0"/>
      <p:bldP spid="35" grpId="0"/>
      <p:bldP spid="36"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CONTENTS</a:t>
            </a:r>
            <a:endParaRPr lang="zh-CN" altLang="en-US" b="0" dirty="0">
              <a:latin typeface="Helvetica" panose="020B0604020202030204" pitchFamily="34" charset="0"/>
              <a:cs typeface="Times New Roman" panose="02020603050405020304" pitchFamily="18" charset="0"/>
            </a:endParaRPr>
          </a:p>
        </p:txBody>
      </p:sp>
      <p:sp>
        <p:nvSpPr>
          <p:cNvPr id="19" name="任意多边形 18"/>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1122905"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3" name="任意多边形 22"/>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5" name="任意多边形 24"/>
          <p:cNvSpPr/>
          <p:nvPr/>
        </p:nvSpPr>
        <p:spPr>
          <a:xfrm>
            <a:off x="1122905"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25</a:t>
            </a:fld>
            <a:endParaRPr lang="en-US" altLang="zh-CN" sz="1800" dirty="0">
              <a:latin typeface="Helvetica" panose="020B0604020202030204" pitchFamily="34" charset="0"/>
            </a:endParaRPr>
          </a:p>
        </p:txBody>
      </p:sp>
      <p:sp>
        <p:nvSpPr>
          <p:cNvPr id="27" name="任意多边形 24">
            <a:extLst>
              <a:ext uri="{FF2B5EF4-FFF2-40B4-BE49-F238E27FC236}">
                <a16:creationId xmlns:a16="http://schemas.microsoft.com/office/drawing/2014/main" id="{35EEE493-E614-4703-8112-148EC8671D01}"/>
              </a:ext>
            </a:extLst>
          </p:cNvPr>
          <p:cNvSpPr/>
          <p:nvPr/>
        </p:nvSpPr>
        <p:spPr>
          <a:xfrm>
            <a:off x="1122905"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4" name="任意多边形 24">
            <a:extLst>
              <a:ext uri="{FF2B5EF4-FFF2-40B4-BE49-F238E27FC236}">
                <a16:creationId xmlns:a16="http://schemas.microsoft.com/office/drawing/2014/main" id="{15EABCEF-E75E-4A3B-B47A-7F97FFD6E721}"/>
              </a:ext>
            </a:extLst>
          </p:cNvPr>
          <p:cNvSpPr/>
          <p:nvPr/>
        </p:nvSpPr>
        <p:spPr>
          <a:xfrm>
            <a:off x="1122904"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5" name="椭圆 19">
            <a:extLst>
              <a:ext uri="{FF2B5EF4-FFF2-40B4-BE49-F238E27FC236}">
                <a16:creationId xmlns:a16="http://schemas.microsoft.com/office/drawing/2014/main" id="{31FAA846-9C75-419A-AEC5-F153ABD14FA4}"/>
              </a:ext>
            </a:extLst>
          </p:cNvPr>
          <p:cNvSpPr/>
          <p:nvPr/>
        </p:nvSpPr>
        <p:spPr>
          <a:xfrm>
            <a:off x="904608" y="1731141"/>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6" name="椭圆 19">
            <a:extLst>
              <a:ext uri="{FF2B5EF4-FFF2-40B4-BE49-F238E27FC236}">
                <a16:creationId xmlns:a16="http://schemas.microsoft.com/office/drawing/2014/main" id="{9BE0840D-A74B-4480-AF39-01EB6B2D0D60}"/>
              </a:ext>
            </a:extLst>
          </p:cNvPr>
          <p:cNvSpPr/>
          <p:nvPr/>
        </p:nvSpPr>
        <p:spPr>
          <a:xfrm>
            <a:off x="904608" y="2622742"/>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7" name="椭圆 19">
            <a:extLst>
              <a:ext uri="{FF2B5EF4-FFF2-40B4-BE49-F238E27FC236}">
                <a16:creationId xmlns:a16="http://schemas.microsoft.com/office/drawing/2014/main" id="{CBB1E45D-516B-499D-892D-025DFD237E55}"/>
              </a:ext>
            </a:extLst>
          </p:cNvPr>
          <p:cNvSpPr/>
          <p:nvPr/>
        </p:nvSpPr>
        <p:spPr>
          <a:xfrm>
            <a:off x="904608" y="3518930"/>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8" name="椭圆 19">
            <a:extLst>
              <a:ext uri="{FF2B5EF4-FFF2-40B4-BE49-F238E27FC236}">
                <a16:creationId xmlns:a16="http://schemas.microsoft.com/office/drawing/2014/main" id="{ED48EB2F-868D-4F9F-9C70-627E9E54690A}"/>
              </a:ext>
            </a:extLst>
          </p:cNvPr>
          <p:cNvSpPr/>
          <p:nvPr/>
        </p:nvSpPr>
        <p:spPr>
          <a:xfrm>
            <a:off x="904608" y="4403203"/>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28" name="椭圆 19">
            <a:extLst>
              <a:ext uri="{FF2B5EF4-FFF2-40B4-BE49-F238E27FC236}">
                <a16:creationId xmlns:a16="http://schemas.microsoft.com/office/drawing/2014/main" id="{0F075B31-F244-466E-9135-BFBCC351D462}"/>
              </a:ext>
            </a:extLst>
          </p:cNvPr>
          <p:cNvSpPr/>
          <p:nvPr/>
        </p:nvSpPr>
        <p:spPr>
          <a:xfrm>
            <a:off x="904608" y="5287476"/>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Tree>
    <p:extLst>
      <p:ext uri="{BB962C8B-B14F-4D97-AF65-F5344CB8AC3E}">
        <p14:creationId xmlns:p14="http://schemas.microsoft.com/office/powerpoint/2010/main" val="4221279333"/>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grpId="0" nodeType="withEffect">
                                  <p:stCondLst>
                                    <p:cond delay="0"/>
                                  </p:stCondLst>
                                  <p:childTnLst>
                                    <p:animRot by="5400000">
                                      <p:cBhvr>
                                        <p:cTn id="9" dur="1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Conclusions</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26</a:t>
            </a:fld>
            <a:endParaRPr lang="en-US" altLang="zh-CN" sz="1800" dirty="0">
              <a:latin typeface="Helvetica" panose="020B0604020202030204" pitchFamily="34" charset="0"/>
            </a:endParaRPr>
          </a:p>
        </p:txBody>
      </p:sp>
      <p:sp>
        <p:nvSpPr>
          <p:cNvPr id="14" name="矩形 13">
            <a:extLst>
              <a:ext uri="{FF2B5EF4-FFF2-40B4-BE49-F238E27FC236}">
                <a16:creationId xmlns:a16="http://schemas.microsoft.com/office/drawing/2014/main" id="{1165D424-43E8-450F-981D-8EA0EAF81F01}"/>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The main conclusions of this study are as follows:</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20" name="矩形 19">
            <a:extLst>
              <a:ext uri="{FF2B5EF4-FFF2-40B4-BE49-F238E27FC236}">
                <a16:creationId xmlns:a16="http://schemas.microsoft.com/office/drawing/2014/main" id="{C3E2BFCD-644F-4A9F-88F2-286382C444C6}"/>
              </a:ext>
            </a:extLst>
          </p:cNvPr>
          <p:cNvSpPr/>
          <p:nvPr/>
        </p:nvSpPr>
        <p:spPr>
          <a:xfrm>
            <a:off x="185631" y="1874589"/>
            <a:ext cx="8777394" cy="3878498"/>
          </a:xfrm>
          <a:prstGeom prst="rect">
            <a:avLst/>
          </a:prstGeom>
        </p:spPr>
        <p:txBody>
          <a:bodyPr wrap="square">
            <a:spAutoFit/>
          </a:bodyPr>
          <a:lstStyle/>
          <a:p>
            <a:pPr marL="342900" indent="-342900" algn="just">
              <a:lnSpc>
                <a:spcPct val="110000"/>
              </a:lnSpc>
              <a:spcAft>
                <a:spcPts val="12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Visual vibration measurement method and traditional strain test method are in good agreement;</a:t>
            </a:r>
          </a:p>
          <a:p>
            <a:pPr marL="342900" indent="-342900" algn="just">
              <a:lnSpc>
                <a:spcPct val="110000"/>
              </a:lnSpc>
              <a:spcAft>
                <a:spcPts val="12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15-degree angle arrangement is the most unstable location, and the instability occurs firstly in the cross-stream direction;</a:t>
            </a:r>
          </a:p>
          <a:p>
            <a:pPr marL="342900" indent="-342900" algn="just">
              <a:lnSpc>
                <a:spcPct val="110000"/>
              </a:lnSpc>
              <a:spcAft>
                <a:spcPts val="12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static drag effect occurs at the 15-degree angle arrangement;</a:t>
            </a:r>
          </a:p>
          <a:p>
            <a:pPr marL="342900" indent="-342900" algn="just">
              <a:lnSpc>
                <a:spcPct val="110000"/>
              </a:lnSpc>
              <a:spcAft>
                <a:spcPts val="12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With the increase of flow velocity, the tube vibration firstly occurs in the stream-wise direction and then in the cross-stream direction. The amplitudes of the front tubes are greater than those of the rear tubes.</a:t>
            </a:r>
            <a:endParaRPr lang="zh-CN" altLang="en-US" sz="2200" dirty="0">
              <a:solidFill>
                <a:srgbClr val="2980B9"/>
              </a:solidFill>
              <a:latin typeface="Helvetica" panose="020B0604020202030204" pitchFamily="34" charset="0"/>
              <a:ea typeface="微软雅黑" panose="020B0503020204020204" pitchFamily="34" charset="-122"/>
            </a:endParaRPr>
          </a:p>
        </p:txBody>
      </p:sp>
    </p:spTree>
    <p:extLst>
      <p:ext uri="{BB962C8B-B14F-4D97-AF65-F5344CB8AC3E}">
        <p14:creationId xmlns:p14="http://schemas.microsoft.com/office/powerpoint/2010/main" val="4126103127"/>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997E69F-3992-46DA-BD3F-88EA005CA0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37" b="-1"/>
          <a:stretch/>
        </p:blipFill>
        <p:spPr>
          <a:xfrm>
            <a:off x="203593" y="2662841"/>
            <a:ext cx="863207" cy="1224370"/>
          </a:xfrm>
          <a:prstGeom prst="rect">
            <a:avLst/>
          </a:prstGeom>
        </p:spPr>
      </p:pic>
      <p:pic>
        <p:nvPicPr>
          <p:cNvPr id="8" name="图片 7">
            <a:extLst>
              <a:ext uri="{FF2B5EF4-FFF2-40B4-BE49-F238E27FC236}">
                <a16:creationId xmlns:a16="http://schemas.microsoft.com/office/drawing/2014/main" id="{022B3132-CE52-4F22-BA86-1213B009D08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000"/>
                    </a14:imgEffect>
                    <a14:imgEffect>
                      <a14:saturation sat="150000"/>
                    </a14:imgEffect>
                    <a14:imgEffect>
                      <a14:brightnessContrast bright="20000"/>
                    </a14:imgEffect>
                  </a14:imgLayer>
                </a14:imgProps>
              </a:ext>
              <a:ext uri="{28A0092B-C50C-407E-A947-70E740481C1C}">
                <a14:useLocalDpi xmlns:a14="http://schemas.microsoft.com/office/drawing/2010/main" val="0"/>
              </a:ext>
            </a:extLst>
          </a:blip>
          <a:srcRect l="22389" t="201" r="31720" b="26918"/>
          <a:stretch/>
        </p:blipFill>
        <p:spPr>
          <a:xfrm>
            <a:off x="4598841" y="4022287"/>
            <a:ext cx="899977" cy="1221003"/>
          </a:xfrm>
          <a:prstGeom prst="rect">
            <a:avLst/>
          </a:prstGeom>
        </p:spPr>
      </p:pic>
      <p:pic>
        <p:nvPicPr>
          <p:cNvPr id="4" name="图片 3">
            <a:extLst>
              <a:ext uri="{FF2B5EF4-FFF2-40B4-BE49-F238E27FC236}">
                <a16:creationId xmlns:a16="http://schemas.microsoft.com/office/drawing/2014/main" id="{70849D8E-5373-4394-9FD4-836F64244E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067" t="19815" r="30919" b="33112"/>
          <a:stretch/>
        </p:blipFill>
        <p:spPr>
          <a:xfrm>
            <a:off x="4598841" y="2666207"/>
            <a:ext cx="899977" cy="1221003"/>
          </a:xfrm>
          <a:prstGeom prst="rect">
            <a:avLst/>
          </a:prstGeom>
        </p:spPr>
      </p:pic>
      <p:pic>
        <p:nvPicPr>
          <p:cNvPr id="13" name="图片 12">
            <a:extLst>
              <a:ext uri="{FF2B5EF4-FFF2-40B4-BE49-F238E27FC236}">
                <a16:creationId xmlns:a16="http://schemas.microsoft.com/office/drawing/2014/main" id="{BDAEDE09-7DDF-4B0D-B797-AAEF5DF1322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0000"/>
                    </a14:imgEffect>
                    <a14:imgEffect>
                      <a14:saturation sat="150000"/>
                    </a14:imgEffect>
                    <a14:imgEffect>
                      <a14:brightnessContrast bright="10000"/>
                    </a14:imgEffect>
                  </a14:imgLayer>
                </a14:imgProps>
              </a:ext>
              <a:ext uri="{28A0092B-C50C-407E-A947-70E740481C1C}">
                <a14:useLocalDpi xmlns:a14="http://schemas.microsoft.com/office/drawing/2010/main" val="0"/>
              </a:ext>
            </a:extLst>
          </a:blip>
          <a:srcRect l="52010" t="17722" r="14293" b="21154"/>
          <a:stretch/>
        </p:blipFill>
        <p:spPr>
          <a:xfrm>
            <a:off x="4598841" y="1313494"/>
            <a:ext cx="899978" cy="1224371"/>
          </a:xfrm>
          <a:prstGeom prst="rect">
            <a:avLst/>
          </a:prstGeom>
        </p:spPr>
      </p:pic>
      <p:pic>
        <p:nvPicPr>
          <p:cNvPr id="11" name="图片 10">
            <a:extLst>
              <a:ext uri="{FF2B5EF4-FFF2-40B4-BE49-F238E27FC236}">
                <a16:creationId xmlns:a16="http://schemas.microsoft.com/office/drawing/2014/main" id="{01F22510-F6E5-4AA3-82BC-19B2B597148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9012" t="40692" r="44520" b="31365"/>
          <a:stretch/>
        </p:blipFill>
        <p:spPr>
          <a:xfrm rot="16200000">
            <a:off x="17960" y="4194450"/>
            <a:ext cx="1234474" cy="863207"/>
          </a:xfrm>
          <a:prstGeom prst="rect">
            <a:avLst/>
          </a:prstGeom>
        </p:spPr>
      </p:pic>
      <p:pic>
        <p:nvPicPr>
          <p:cNvPr id="9" name="图片 8">
            <a:extLst>
              <a:ext uri="{FF2B5EF4-FFF2-40B4-BE49-F238E27FC236}">
                <a16:creationId xmlns:a16="http://schemas.microsoft.com/office/drawing/2014/main" id="{64A3BAC9-7D7D-4E35-84EE-05A8E7CB093F}"/>
              </a:ext>
            </a:extLst>
          </p:cNvPr>
          <p:cNvPicPr>
            <a:picLocks noChangeAspect="1"/>
          </p:cNvPicPr>
          <p:nvPr/>
        </p:nvPicPr>
        <p:blipFill rotWithShape="1">
          <a:blip r:embed="rId10">
            <a:extLst>
              <a:ext uri="{28A0092B-C50C-407E-A947-70E740481C1C}">
                <a14:useLocalDpi xmlns:a14="http://schemas.microsoft.com/office/drawing/2010/main" val="0"/>
              </a:ext>
            </a:extLst>
          </a:blip>
          <a:srcRect l="28530" t="14614" r="34272" b="14820"/>
          <a:stretch/>
        </p:blipFill>
        <p:spPr>
          <a:xfrm>
            <a:off x="204016" y="1310015"/>
            <a:ext cx="862784" cy="1231106"/>
          </a:xfrm>
          <a:prstGeom prst="rect">
            <a:avLst/>
          </a:prstGeom>
        </p:spPr>
      </p:pic>
      <p:pic>
        <p:nvPicPr>
          <p:cNvPr id="7" name="图片 6">
            <a:extLst>
              <a:ext uri="{FF2B5EF4-FFF2-40B4-BE49-F238E27FC236}">
                <a16:creationId xmlns:a16="http://schemas.microsoft.com/office/drawing/2014/main" id="{A65A0891-0435-4DA9-8C76-6ED8E40CF9A2}"/>
              </a:ext>
            </a:extLst>
          </p:cNvPr>
          <p:cNvPicPr>
            <a:picLocks noChangeAspect="1"/>
          </p:cNvPicPr>
          <p:nvPr/>
        </p:nvPicPr>
        <p:blipFill rotWithShape="1">
          <a:blip r:embed="rId11">
            <a:extLst>
              <a:ext uri="{28A0092B-C50C-407E-A947-70E740481C1C}">
                <a14:useLocalDpi xmlns:a14="http://schemas.microsoft.com/office/drawing/2010/main" val="0"/>
              </a:ext>
            </a:extLst>
          </a:blip>
          <a:srcRect t="20579" b="19663"/>
          <a:stretch/>
        </p:blipFill>
        <p:spPr>
          <a:xfrm>
            <a:off x="185631" y="5601168"/>
            <a:ext cx="2071519" cy="926305"/>
          </a:xfrm>
          <a:prstGeom prst="rect">
            <a:avLst/>
          </a:prstGeom>
        </p:spPr>
      </p:pic>
      <p:sp>
        <p:nvSpPr>
          <p:cNvPr id="20" name="矩形 19">
            <a:extLst>
              <a:ext uri="{FF2B5EF4-FFF2-40B4-BE49-F238E27FC236}">
                <a16:creationId xmlns:a16="http://schemas.microsoft.com/office/drawing/2014/main" id="{C3E2BFCD-644F-4A9F-88F2-286382C444C6}"/>
              </a:ext>
            </a:extLst>
          </p:cNvPr>
          <p:cNvSpPr/>
          <p:nvPr/>
        </p:nvSpPr>
        <p:spPr>
          <a:xfrm>
            <a:off x="1085608" y="1316863"/>
            <a:ext cx="3459550" cy="1231106"/>
          </a:xfrm>
          <a:prstGeom prst="rect">
            <a:avLst/>
          </a:prstGeom>
        </p:spPr>
        <p:txBody>
          <a:bodyPr wrap="square">
            <a:spAutoFit/>
          </a:bodyPr>
          <a:lstStyle/>
          <a:p>
            <a:pPr algn="just">
              <a:spcAft>
                <a:spcPts val="600"/>
              </a:spcAft>
            </a:pPr>
            <a:r>
              <a:rPr lang="en-US" altLang="zh-CN" sz="1600" dirty="0" err="1">
                <a:solidFill>
                  <a:srgbClr val="2980B9"/>
                </a:solidFill>
                <a:latin typeface="Helvetica" panose="020B0604020202030204" pitchFamily="34" charset="0"/>
                <a:ea typeface="微软雅黑" panose="020B0503020204020204" pitchFamily="34" charset="-122"/>
              </a:rPr>
              <a:t>Liyan</a:t>
            </a:r>
            <a:r>
              <a:rPr lang="en-US" altLang="zh-CN" sz="1600" dirty="0">
                <a:solidFill>
                  <a:srgbClr val="2980B9"/>
                </a:solidFill>
                <a:latin typeface="Helvetica" panose="020B0604020202030204" pitchFamily="34" charset="0"/>
                <a:ea typeface="微软雅黑" panose="020B0503020204020204" pitchFamily="34" charset="-122"/>
              </a:rPr>
              <a:t> Liu</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Authors and acknowledgement</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27</a:t>
            </a:fld>
            <a:endParaRPr lang="en-US" altLang="zh-CN" sz="1800" dirty="0">
              <a:latin typeface="Helvetica" panose="020B0604020202030204" pitchFamily="34" charset="0"/>
            </a:endParaRPr>
          </a:p>
        </p:txBody>
      </p:sp>
      <p:sp>
        <p:nvSpPr>
          <p:cNvPr id="19" name="矩形 18">
            <a:extLst>
              <a:ext uri="{FF2B5EF4-FFF2-40B4-BE49-F238E27FC236}">
                <a16:creationId xmlns:a16="http://schemas.microsoft.com/office/drawing/2014/main" id="{BFAA1E2B-C4BD-4FAA-9241-B1E42B4D00AE}"/>
              </a:ext>
            </a:extLst>
          </p:cNvPr>
          <p:cNvSpPr/>
          <p:nvPr/>
        </p:nvSpPr>
        <p:spPr>
          <a:xfrm>
            <a:off x="1085608" y="2662840"/>
            <a:ext cx="3459550" cy="1231106"/>
          </a:xfrm>
          <a:prstGeom prst="rect">
            <a:avLst/>
          </a:prstGeom>
        </p:spPr>
        <p:txBody>
          <a:bodyPr wrap="square">
            <a:spAutoFit/>
          </a:bodyPr>
          <a:lstStyle/>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Kai Guo</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22" name="矩形 21">
            <a:extLst>
              <a:ext uri="{FF2B5EF4-FFF2-40B4-BE49-F238E27FC236}">
                <a16:creationId xmlns:a16="http://schemas.microsoft.com/office/drawing/2014/main" id="{0E5BA505-0A21-488D-A1F3-762AE5E317C3}"/>
              </a:ext>
            </a:extLst>
          </p:cNvPr>
          <p:cNvSpPr/>
          <p:nvPr/>
        </p:nvSpPr>
        <p:spPr>
          <a:xfrm>
            <a:off x="1085608" y="4012185"/>
            <a:ext cx="3459550" cy="1231106"/>
          </a:xfrm>
          <a:prstGeom prst="rect">
            <a:avLst/>
          </a:prstGeom>
        </p:spPr>
        <p:txBody>
          <a:bodyPr wrap="square">
            <a:spAutoFit/>
          </a:bodyPr>
          <a:lstStyle/>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Yang Wang</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24" name="矩形 23">
            <a:extLst>
              <a:ext uri="{FF2B5EF4-FFF2-40B4-BE49-F238E27FC236}">
                <a16:creationId xmlns:a16="http://schemas.microsoft.com/office/drawing/2014/main" id="{8EA46C45-B1B0-427E-9808-FC5557740D20}"/>
              </a:ext>
            </a:extLst>
          </p:cNvPr>
          <p:cNvSpPr/>
          <p:nvPr/>
        </p:nvSpPr>
        <p:spPr>
          <a:xfrm>
            <a:off x="5498819" y="1313495"/>
            <a:ext cx="3459550" cy="1231106"/>
          </a:xfrm>
          <a:prstGeom prst="rect">
            <a:avLst/>
          </a:prstGeom>
        </p:spPr>
        <p:txBody>
          <a:bodyPr wrap="square">
            <a:spAutoFit/>
          </a:bodyPr>
          <a:lstStyle/>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Wei Xu</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26" name="矩形 25">
            <a:extLst>
              <a:ext uri="{FF2B5EF4-FFF2-40B4-BE49-F238E27FC236}">
                <a16:creationId xmlns:a16="http://schemas.microsoft.com/office/drawing/2014/main" id="{40C703BE-C5D3-4586-B68D-DCBE21635D1E}"/>
              </a:ext>
            </a:extLst>
          </p:cNvPr>
          <p:cNvSpPr/>
          <p:nvPr/>
        </p:nvSpPr>
        <p:spPr>
          <a:xfrm>
            <a:off x="5498819" y="2659472"/>
            <a:ext cx="3459550" cy="1231106"/>
          </a:xfrm>
          <a:prstGeom prst="rect">
            <a:avLst/>
          </a:prstGeom>
        </p:spPr>
        <p:txBody>
          <a:bodyPr wrap="square">
            <a:spAutoFit/>
          </a:bodyPr>
          <a:lstStyle/>
          <a:p>
            <a:pPr algn="just">
              <a:spcAft>
                <a:spcPts val="600"/>
              </a:spcAft>
            </a:pPr>
            <a:r>
              <a:rPr lang="en-US" altLang="zh-CN" sz="1600" dirty="0" err="1">
                <a:solidFill>
                  <a:srgbClr val="2980B9"/>
                </a:solidFill>
                <a:latin typeface="Helvetica" panose="020B0604020202030204" pitchFamily="34" charset="0"/>
                <a:ea typeface="微软雅黑" panose="020B0503020204020204" pitchFamily="34" charset="-122"/>
              </a:rPr>
              <a:t>Zhanbin</a:t>
            </a:r>
            <a:r>
              <a:rPr lang="en-US" altLang="zh-CN" sz="1600" dirty="0">
                <a:solidFill>
                  <a:srgbClr val="2980B9"/>
                </a:solidFill>
                <a:latin typeface="Helvetica" panose="020B0604020202030204" pitchFamily="34" charset="0"/>
                <a:ea typeface="微软雅黑" panose="020B0503020204020204" pitchFamily="34" charset="-122"/>
              </a:rPr>
              <a:t> Jia</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28" name="矩形 27">
            <a:extLst>
              <a:ext uri="{FF2B5EF4-FFF2-40B4-BE49-F238E27FC236}">
                <a16:creationId xmlns:a16="http://schemas.microsoft.com/office/drawing/2014/main" id="{9B2811A8-7181-4BF3-9B58-005E37E05A26}"/>
              </a:ext>
            </a:extLst>
          </p:cNvPr>
          <p:cNvSpPr/>
          <p:nvPr/>
        </p:nvSpPr>
        <p:spPr>
          <a:xfrm>
            <a:off x="5498819" y="4008817"/>
            <a:ext cx="3459550" cy="1231106"/>
          </a:xfrm>
          <a:prstGeom prst="rect">
            <a:avLst/>
          </a:prstGeom>
        </p:spPr>
        <p:txBody>
          <a:bodyPr wrap="square">
            <a:spAutoFit/>
          </a:bodyPr>
          <a:lstStyle/>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Wei Tan</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School of Chemical Engineering and Technology of Tianjin University</a:t>
            </a:r>
          </a:p>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Tianjin, China</a:t>
            </a:r>
          </a:p>
        </p:txBody>
      </p:sp>
      <p:sp>
        <p:nvSpPr>
          <p:cNvPr id="30" name="矩形 29">
            <a:extLst>
              <a:ext uri="{FF2B5EF4-FFF2-40B4-BE49-F238E27FC236}">
                <a16:creationId xmlns:a16="http://schemas.microsoft.com/office/drawing/2014/main" id="{705A4E57-C024-46A5-AD0C-C5129492D13C}"/>
              </a:ext>
            </a:extLst>
          </p:cNvPr>
          <p:cNvSpPr/>
          <p:nvPr/>
        </p:nvSpPr>
        <p:spPr>
          <a:xfrm>
            <a:off x="2257150" y="5942698"/>
            <a:ext cx="6701219" cy="584775"/>
          </a:xfrm>
          <a:prstGeom prst="rect">
            <a:avLst/>
          </a:prstGeom>
        </p:spPr>
        <p:txBody>
          <a:bodyPr wrap="square">
            <a:spAutoFit/>
          </a:bodyPr>
          <a:lstStyle/>
          <a:p>
            <a:pPr algn="just">
              <a:spcAft>
                <a:spcPts val="600"/>
              </a:spcAft>
            </a:pPr>
            <a:r>
              <a:rPr lang="en-US" altLang="zh-CN" sz="1600" dirty="0">
                <a:solidFill>
                  <a:srgbClr val="2980B9"/>
                </a:solidFill>
                <a:latin typeface="Helvetica" panose="020B0604020202030204" pitchFamily="34" charset="0"/>
                <a:ea typeface="微软雅黑" panose="020B0503020204020204" pitchFamily="34" charset="-122"/>
              </a:rPr>
              <a:t>This work was supported by a grant from </a:t>
            </a:r>
            <a:r>
              <a:rPr lang="en-US" altLang="zh-CN" sz="1600" dirty="0" err="1">
                <a:solidFill>
                  <a:srgbClr val="2980B9"/>
                </a:solidFill>
                <a:latin typeface="Helvetica" panose="020B0604020202030204" pitchFamily="34" charset="0"/>
                <a:ea typeface="微软雅黑" panose="020B0503020204020204" pitchFamily="34" charset="-122"/>
              </a:rPr>
              <a:t>Lanpec</a:t>
            </a:r>
            <a:r>
              <a:rPr lang="en-US" altLang="zh-CN" sz="1600" dirty="0">
                <a:solidFill>
                  <a:srgbClr val="2980B9"/>
                </a:solidFill>
                <a:latin typeface="Helvetica" panose="020B0604020202030204" pitchFamily="34" charset="0"/>
                <a:ea typeface="微软雅黑" panose="020B0503020204020204" pitchFamily="34" charset="-122"/>
              </a:rPr>
              <a:t> Technologies Limited of China National Machinery Industry Corporation.</a:t>
            </a:r>
          </a:p>
        </p:txBody>
      </p:sp>
      <p:pic>
        <p:nvPicPr>
          <p:cNvPr id="5" name="图片 4">
            <a:extLst>
              <a:ext uri="{FF2B5EF4-FFF2-40B4-BE49-F238E27FC236}">
                <a16:creationId xmlns:a16="http://schemas.microsoft.com/office/drawing/2014/main" id="{ABBB1AAE-A97A-42E3-8438-81714CFA33F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4138" t="679" r="14138" b="17948"/>
          <a:stretch/>
        </p:blipFill>
        <p:spPr>
          <a:xfrm>
            <a:off x="203593" y="2669577"/>
            <a:ext cx="863208" cy="1224370"/>
          </a:xfrm>
          <a:prstGeom prst="rect">
            <a:avLst/>
          </a:prstGeom>
        </p:spPr>
      </p:pic>
    </p:spTree>
    <p:extLst>
      <p:ext uri="{BB962C8B-B14F-4D97-AF65-F5344CB8AC3E}">
        <p14:creationId xmlns:p14="http://schemas.microsoft.com/office/powerpoint/2010/main" val="181098273"/>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4000" r="-4000"/>
          </a:stretch>
        </a:blipFill>
        <a:effectLst/>
      </p:bgPr>
    </p:bg>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71E3E104-434E-4F17-9B55-A919A1226B0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734900" y="1927414"/>
            <a:ext cx="1588989" cy="148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a:hlinkClick r:id="" action="ppaction://hlinkshowjump?jump=firstslide"/>
            <a:extLst>
              <a:ext uri="{FF2B5EF4-FFF2-40B4-BE49-F238E27FC236}">
                <a16:creationId xmlns:a16="http://schemas.microsoft.com/office/drawing/2014/main" id="{AE6F2395-C6F9-4CC1-A9E4-9AEA749F53E5}"/>
              </a:ext>
            </a:extLst>
          </p:cNvPr>
          <p:cNvSpPr/>
          <p:nvPr/>
        </p:nvSpPr>
        <p:spPr>
          <a:xfrm>
            <a:off x="1185814" y="5738889"/>
            <a:ext cx="324000" cy="324000"/>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原创设计小乖qq:2013440355">
            <a:extLst>
              <a:ext uri="{FF2B5EF4-FFF2-40B4-BE49-F238E27FC236}">
                <a16:creationId xmlns:a16="http://schemas.microsoft.com/office/drawing/2014/main" id="{642C8720-C9AF-4F5F-88E5-BE5748634FE3}"/>
              </a:ext>
            </a:extLst>
          </p:cNvPr>
          <p:cNvSpPr/>
          <p:nvPr/>
        </p:nvSpPr>
        <p:spPr>
          <a:xfrm>
            <a:off x="933814" y="5486889"/>
            <a:ext cx="252000" cy="252000"/>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原创设计小乖qq:2013440355">
            <a:extLst>
              <a:ext uri="{FF2B5EF4-FFF2-40B4-BE49-F238E27FC236}">
                <a16:creationId xmlns:a16="http://schemas.microsoft.com/office/drawing/2014/main" id="{DEAAE616-4C9C-4740-B613-E36C62CAD11B}"/>
              </a:ext>
            </a:extLst>
          </p:cNvPr>
          <p:cNvSpPr/>
          <p:nvPr/>
        </p:nvSpPr>
        <p:spPr>
          <a:xfrm>
            <a:off x="7957373" y="1113309"/>
            <a:ext cx="324000" cy="324000"/>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矩形 37">
            <a:extLst>
              <a:ext uri="{FF2B5EF4-FFF2-40B4-BE49-F238E27FC236}">
                <a16:creationId xmlns:a16="http://schemas.microsoft.com/office/drawing/2014/main" id="{A2B24674-2418-4A35-8CC0-E483254775BB}"/>
              </a:ext>
            </a:extLst>
          </p:cNvPr>
          <p:cNvSpPr/>
          <p:nvPr/>
        </p:nvSpPr>
        <p:spPr>
          <a:xfrm>
            <a:off x="7705373" y="861309"/>
            <a:ext cx="252000" cy="252000"/>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5" name="组合 24">
            <a:extLst>
              <a:ext uri="{FF2B5EF4-FFF2-40B4-BE49-F238E27FC236}">
                <a16:creationId xmlns:a16="http://schemas.microsoft.com/office/drawing/2014/main" id="{922346E7-5282-468E-86CB-1564A6AEB3B6}"/>
              </a:ext>
            </a:extLst>
          </p:cNvPr>
          <p:cNvGrpSpPr/>
          <p:nvPr/>
        </p:nvGrpSpPr>
        <p:grpSpPr>
          <a:xfrm>
            <a:off x="1059814" y="3700038"/>
            <a:ext cx="7024336" cy="584775"/>
            <a:chOff x="1059831" y="3704778"/>
            <a:chExt cx="7024336" cy="584775"/>
          </a:xfrm>
        </p:grpSpPr>
        <p:sp>
          <p:nvSpPr>
            <p:cNvPr id="24" name="文本框 9">
              <a:extLst>
                <a:ext uri="{FF2B5EF4-FFF2-40B4-BE49-F238E27FC236}">
                  <a16:creationId xmlns:a16="http://schemas.microsoft.com/office/drawing/2014/main" id="{6E50570D-6C0D-4158-ABAC-AB799C4D18A5}"/>
                </a:ext>
              </a:extLst>
            </p:cNvPr>
            <p:cNvSpPr txBox="1">
              <a:spLocks noChangeArrowheads="1"/>
            </p:cNvSpPr>
            <p:nvPr/>
          </p:nvSpPr>
          <p:spPr bwMode="auto">
            <a:xfrm>
              <a:off x="3528711" y="3704778"/>
              <a:ext cx="20865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C3E50"/>
                  </a:solidFill>
                  <a:effectLst/>
                  <a:uLnTx/>
                  <a:uFillTx/>
                  <a:latin typeface="Helvetica" panose="020B0604020202020204" pitchFamily="34" charset="0"/>
                  <a:ea typeface="微软雅黑" panose="020B0503020204020204" pitchFamily="34" charset="-122"/>
                  <a:cs typeface="Helvetica" panose="020B0604020202020204" pitchFamily="34" charset="0"/>
                </a:rPr>
                <a:t>THANKS</a:t>
              </a:r>
              <a:endParaRPr kumimoji="0" lang="zh-CN" altLang="en-US" sz="3200" b="0" i="0" u="none" strike="noStrike" kern="1200" cap="none" spc="0" normalizeH="0" baseline="0" noProof="0" dirty="0">
                <a:ln>
                  <a:noFill/>
                </a:ln>
                <a:solidFill>
                  <a:srgbClr val="2C3E50"/>
                </a:solidFill>
                <a:effectLst/>
                <a:uLnTx/>
                <a:uFillTx/>
                <a:latin typeface="Helvetica" panose="020B0604020202020204" pitchFamily="34" charset="0"/>
                <a:ea typeface="微软雅黑" panose="020B0503020204020204" pitchFamily="34" charset="-122"/>
                <a:cs typeface="Helvetica" panose="020B0604020202020204" pitchFamily="34" charset="0"/>
              </a:endParaRPr>
            </a:p>
          </p:txBody>
        </p:sp>
        <p:cxnSp>
          <p:nvCxnSpPr>
            <p:cNvPr id="28" name="原创设计小乖qq:2013440355">
              <a:extLst>
                <a:ext uri="{FF2B5EF4-FFF2-40B4-BE49-F238E27FC236}">
                  <a16:creationId xmlns:a16="http://schemas.microsoft.com/office/drawing/2014/main" id="{BB3C835F-AD94-4583-91A6-F4513921C686}"/>
                </a:ext>
              </a:extLst>
            </p:cNvPr>
            <p:cNvCxnSpPr>
              <a:cxnSpLocks noChangeShapeType="1"/>
              <a:stCxn id="24" idx="3"/>
            </p:cNvCxnSpPr>
            <p:nvPr/>
          </p:nvCxnSpPr>
          <p:spPr bwMode="auto">
            <a:xfrm flipV="1">
              <a:off x="5615287" y="3997165"/>
              <a:ext cx="2468880" cy="1"/>
            </a:xfrm>
            <a:prstGeom prst="line">
              <a:avLst/>
            </a:prstGeom>
            <a:noFill/>
            <a:ln w="28575">
              <a:solidFill>
                <a:srgbClr val="2C3E50"/>
              </a:solidFill>
              <a:round/>
              <a:headEnd/>
              <a:tailEnd/>
            </a:ln>
            <a:extLst>
              <a:ext uri="{909E8E84-426E-40DD-AFC4-6F175D3DCCD1}">
                <a14:hiddenFill xmlns:a14="http://schemas.microsoft.com/office/drawing/2010/main">
                  <a:noFill/>
                </a14:hiddenFill>
              </a:ext>
            </a:extLst>
          </p:spPr>
        </p:cxnSp>
        <p:cxnSp>
          <p:nvCxnSpPr>
            <p:cNvPr id="39" name="原创设计小乖qq:2013440355">
              <a:extLst>
                <a:ext uri="{FF2B5EF4-FFF2-40B4-BE49-F238E27FC236}">
                  <a16:creationId xmlns:a16="http://schemas.microsoft.com/office/drawing/2014/main" id="{1CA6F306-194B-4F98-BD80-84C5AFF3B58C}"/>
                </a:ext>
              </a:extLst>
            </p:cNvPr>
            <p:cNvCxnSpPr>
              <a:cxnSpLocks noChangeShapeType="1"/>
            </p:cNvCxnSpPr>
            <p:nvPr/>
          </p:nvCxnSpPr>
          <p:spPr bwMode="auto">
            <a:xfrm flipV="1">
              <a:off x="1059831" y="3997164"/>
              <a:ext cx="2468880" cy="1"/>
            </a:xfrm>
            <a:prstGeom prst="line">
              <a:avLst/>
            </a:prstGeom>
            <a:noFill/>
            <a:ln w="28575">
              <a:solidFill>
                <a:srgbClr val="2C3E5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29443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Supplementary</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29</a:t>
            </a:fld>
            <a:endParaRPr lang="en-US" altLang="zh-CN" sz="1800" dirty="0">
              <a:latin typeface="Helvetica" panose="020B0604020202030204" pitchFamily="34" charset="0"/>
            </a:endParaRPr>
          </a:p>
        </p:txBody>
      </p:sp>
      <p:sp>
        <p:nvSpPr>
          <p:cNvPr id="14" name="矩形 13">
            <a:extLst>
              <a:ext uri="{FF2B5EF4-FFF2-40B4-BE49-F238E27FC236}">
                <a16:creationId xmlns:a16="http://schemas.microsoft.com/office/drawing/2014/main" id="{1165D424-43E8-450F-981D-8EA0EAF81F01}"/>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Accuracy assurance of software</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7" name="图片 209">
            <a:extLst>
              <a:ext uri="{FF2B5EF4-FFF2-40B4-BE49-F238E27FC236}">
                <a16:creationId xmlns:a16="http://schemas.microsoft.com/office/drawing/2014/main" id="{85F20B44-0088-4BBE-9E34-B1CB797AF5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85" t="52129" r="61651" b="33698"/>
          <a:stretch/>
        </p:blipFill>
        <p:spPr bwMode="auto">
          <a:xfrm>
            <a:off x="5274663" y="2583711"/>
            <a:ext cx="3417887" cy="276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64285213-CDA2-49B4-9D4D-E938C03F4F66}"/>
              </a:ext>
            </a:extLst>
          </p:cNvPr>
          <p:cNvSpPr/>
          <p:nvPr/>
        </p:nvSpPr>
        <p:spPr>
          <a:xfrm>
            <a:off x="451450" y="3163559"/>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The centroids of the boundaries</a:t>
            </a:r>
          </a:p>
        </p:txBody>
      </p:sp>
      <p:sp>
        <p:nvSpPr>
          <p:cNvPr id="9" name="矩形 8">
            <a:extLst>
              <a:ext uri="{FF2B5EF4-FFF2-40B4-BE49-F238E27FC236}">
                <a16:creationId xmlns:a16="http://schemas.microsoft.com/office/drawing/2014/main" id="{4F898B1A-397E-4817-B85E-78FE407227F3}"/>
              </a:ext>
            </a:extLst>
          </p:cNvPr>
          <p:cNvSpPr/>
          <p:nvPr/>
        </p:nvSpPr>
        <p:spPr>
          <a:xfrm>
            <a:off x="451450" y="3965944"/>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The centers of the envelop</a:t>
            </a:r>
          </a:p>
        </p:txBody>
      </p:sp>
    </p:spTree>
    <p:extLst>
      <p:ext uri="{BB962C8B-B14F-4D97-AF65-F5344CB8AC3E}">
        <p14:creationId xmlns:p14="http://schemas.microsoft.com/office/powerpoint/2010/main" val="560028593"/>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Introduction</a:t>
            </a:r>
            <a:endParaRPr lang="zh-CN" altLang="en-US" b="0" dirty="0">
              <a:latin typeface="Helvetica" panose="020B0604020202030204" pitchFamily="34" charset="0"/>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3</a:t>
            </a:fld>
            <a:endParaRPr lang="en-US" altLang="zh-CN" sz="1800" dirty="0">
              <a:latin typeface="Helvetica" panose="020B0604020202030204" pitchFamily="34" charset="0"/>
            </a:endParaRPr>
          </a:p>
        </p:txBody>
      </p:sp>
      <p:pic>
        <p:nvPicPr>
          <p:cNvPr id="4" name="图片 3">
            <a:extLst>
              <a:ext uri="{FF2B5EF4-FFF2-40B4-BE49-F238E27FC236}">
                <a16:creationId xmlns:a16="http://schemas.microsoft.com/office/drawing/2014/main" id="{4937814D-AEFA-407B-B370-09DD5BD44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975" y="2228850"/>
            <a:ext cx="2381250" cy="2781300"/>
          </a:xfrm>
          <a:prstGeom prst="rect">
            <a:avLst/>
          </a:prstGeom>
        </p:spPr>
      </p:pic>
      <p:cxnSp>
        <p:nvCxnSpPr>
          <p:cNvPr id="9" name="直接箭头连接符 8">
            <a:extLst>
              <a:ext uri="{FF2B5EF4-FFF2-40B4-BE49-F238E27FC236}">
                <a16:creationId xmlns:a16="http://schemas.microsoft.com/office/drawing/2014/main" id="{D527F41F-80DE-42DA-84B7-2C5969E7BCD6}"/>
              </a:ext>
            </a:extLst>
          </p:cNvPr>
          <p:cNvCxnSpPr>
            <a:cxnSpLocks/>
          </p:cNvCxnSpPr>
          <p:nvPr/>
        </p:nvCxnSpPr>
        <p:spPr bwMode="auto">
          <a:xfrm flipV="1">
            <a:off x="5915025" y="4554856"/>
            <a:ext cx="0" cy="640080"/>
          </a:xfrm>
          <a:prstGeom prst="straightConnector1">
            <a:avLst/>
          </a:prstGeom>
          <a:ln w="12700">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A982A2D0-4A42-4942-829E-73A68D3139DC}"/>
              </a:ext>
            </a:extLst>
          </p:cNvPr>
          <p:cNvCxnSpPr>
            <a:cxnSpLocks/>
          </p:cNvCxnSpPr>
          <p:nvPr/>
        </p:nvCxnSpPr>
        <p:spPr bwMode="auto">
          <a:xfrm flipV="1">
            <a:off x="5915025" y="5194936"/>
            <a:ext cx="640080" cy="1"/>
          </a:xfrm>
          <a:prstGeom prst="straightConnector1">
            <a:avLst/>
          </a:prstGeom>
          <a:ln w="12700">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9" name="矩形 28">
            <a:extLst>
              <a:ext uri="{FF2B5EF4-FFF2-40B4-BE49-F238E27FC236}">
                <a16:creationId xmlns:a16="http://schemas.microsoft.com/office/drawing/2014/main" id="{01BF10D5-2860-4A5E-8461-E4833757544A}"/>
              </a:ext>
            </a:extLst>
          </p:cNvPr>
          <p:cNvSpPr/>
          <p:nvPr/>
        </p:nvSpPr>
        <p:spPr>
          <a:xfrm>
            <a:off x="4865694" y="4604582"/>
            <a:ext cx="1085849" cy="584775"/>
          </a:xfrm>
          <a:prstGeom prst="rect">
            <a:avLst/>
          </a:prstGeom>
        </p:spPr>
        <p:txBody>
          <a:bodyPr wrap="square">
            <a:spAutoFit/>
          </a:bodyPr>
          <a:lstStyle/>
          <a:p>
            <a:r>
              <a:rPr lang="en-US" altLang="zh-CN" sz="1600" dirty="0">
                <a:solidFill>
                  <a:srgbClr val="2C3E50"/>
                </a:solidFill>
                <a:latin typeface="Helvetica" panose="020B0604020202030204" pitchFamily="34" charset="0"/>
                <a:ea typeface="微软雅黑" panose="020B0503020204020204" pitchFamily="34" charset="-122"/>
              </a:rPr>
              <a:t>the axial direction</a:t>
            </a:r>
            <a:endParaRPr lang="zh-CN" altLang="en-US" sz="1600" dirty="0">
              <a:solidFill>
                <a:srgbClr val="2C3E50"/>
              </a:solidFill>
              <a:latin typeface="Helvetica" panose="020B0604020202030204" pitchFamily="34" charset="0"/>
              <a:ea typeface="微软雅黑" panose="020B0503020204020204" pitchFamily="34" charset="-122"/>
            </a:endParaRPr>
          </a:p>
        </p:txBody>
      </p:sp>
      <p:sp>
        <p:nvSpPr>
          <p:cNvPr id="30" name="矩形 29">
            <a:extLst>
              <a:ext uri="{FF2B5EF4-FFF2-40B4-BE49-F238E27FC236}">
                <a16:creationId xmlns:a16="http://schemas.microsoft.com/office/drawing/2014/main" id="{034C007F-28D8-4CCB-9213-0E809EDB5971}"/>
              </a:ext>
            </a:extLst>
          </p:cNvPr>
          <p:cNvSpPr/>
          <p:nvPr/>
        </p:nvSpPr>
        <p:spPr>
          <a:xfrm>
            <a:off x="5915025" y="5194935"/>
            <a:ext cx="2133598" cy="338554"/>
          </a:xfrm>
          <a:prstGeom prst="rect">
            <a:avLst/>
          </a:prstGeom>
        </p:spPr>
        <p:txBody>
          <a:bodyPr wrap="square">
            <a:spAutoFit/>
          </a:bodyPr>
          <a:lstStyle/>
          <a:p>
            <a:r>
              <a:rPr lang="en-US" altLang="zh-CN" sz="1600" dirty="0">
                <a:solidFill>
                  <a:srgbClr val="2C3E50"/>
                </a:solidFill>
                <a:latin typeface="Helvetica" panose="020B0604020202030204" pitchFamily="34" charset="0"/>
                <a:ea typeface="微软雅黑" panose="020B0503020204020204" pitchFamily="34" charset="-122"/>
              </a:rPr>
              <a:t>the radial direction</a:t>
            </a:r>
            <a:endParaRPr lang="zh-CN" altLang="en-US" sz="1600" dirty="0">
              <a:solidFill>
                <a:srgbClr val="2C3E50"/>
              </a:solidFill>
              <a:latin typeface="Helvetica" panose="020B0604020202030204" pitchFamily="34" charset="0"/>
              <a:ea typeface="微软雅黑" panose="020B0503020204020204" pitchFamily="34" charset="-122"/>
            </a:endParaRPr>
          </a:p>
        </p:txBody>
      </p:sp>
      <p:cxnSp>
        <p:nvCxnSpPr>
          <p:cNvPr id="31" name="直接箭头连接符 30">
            <a:extLst>
              <a:ext uri="{FF2B5EF4-FFF2-40B4-BE49-F238E27FC236}">
                <a16:creationId xmlns:a16="http://schemas.microsoft.com/office/drawing/2014/main" id="{79A2FB27-3D1D-486D-B217-D2ADCAE6ECD9}"/>
              </a:ext>
            </a:extLst>
          </p:cNvPr>
          <p:cNvCxnSpPr>
            <a:cxnSpLocks/>
          </p:cNvCxnSpPr>
          <p:nvPr/>
        </p:nvCxnSpPr>
        <p:spPr bwMode="auto">
          <a:xfrm flipV="1">
            <a:off x="5030153" y="3642820"/>
            <a:ext cx="731520" cy="1"/>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F5465CE2-C529-4D24-9CA2-8415CE5BAC5D}"/>
              </a:ext>
            </a:extLst>
          </p:cNvPr>
          <p:cNvCxnSpPr>
            <a:cxnSpLocks/>
          </p:cNvCxnSpPr>
          <p:nvPr/>
        </p:nvCxnSpPr>
        <p:spPr bwMode="auto">
          <a:xfrm flipV="1">
            <a:off x="5030153" y="3429000"/>
            <a:ext cx="731520" cy="1"/>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7623F9CD-DACE-4DAE-8930-AB60B901E431}"/>
              </a:ext>
            </a:extLst>
          </p:cNvPr>
          <p:cNvCxnSpPr>
            <a:cxnSpLocks/>
          </p:cNvCxnSpPr>
          <p:nvPr/>
        </p:nvCxnSpPr>
        <p:spPr bwMode="auto">
          <a:xfrm flipV="1">
            <a:off x="5030153" y="3846020"/>
            <a:ext cx="731520" cy="1"/>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04146560-1E48-4EB7-B205-52D25E8D69B2}"/>
              </a:ext>
            </a:extLst>
          </p:cNvPr>
          <p:cNvSpPr/>
          <p:nvPr/>
        </p:nvSpPr>
        <p:spPr>
          <a:xfrm>
            <a:off x="4865338" y="2995146"/>
            <a:ext cx="1257295" cy="338554"/>
          </a:xfrm>
          <a:prstGeom prst="rect">
            <a:avLst/>
          </a:prstGeom>
        </p:spPr>
        <p:txBody>
          <a:bodyPr wrap="square">
            <a:spAutoFit/>
          </a:bodyPr>
          <a:lstStyle/>
          <a:p>
            <a:r>
              <a:rPr lang="en-US" altLang="zh-CN" sz="1600" dirty="0">
                <a:solidFill>
                  <a:srgbClr val="2C3E50"/>
                </a:solidFill>
                <a:latin typeface="Helvetica" panose="020B0604020202030204" pitchFamily="34" charset="0"/>
                <a:ea typeface="微软雅黑" panose="020B0503020204020204" pitchFamily="34" charset="-122"/>
              </a:rPr>
              <a:t>cross flow</a:t>
            </a:r>
            <a:endParaRPr lang="zh-CN" altLang="en-US" sz="1600" dirty="0">
              <a:solidFill>
                <a:srgbClr val="2C3E50"/>
              </a:solidFill>
              <a:latin typeface="Helvetica" panose="020B0604020202030204" pitchFamily="34" charset="0"/>
              <a:ea typeface="微软雅黑" panose="020B0503020204020204" pitchFamily="34" charset="-122"/>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Concentric tube arrays</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14" name="矩形 13">
            <a:extLst>
              <a:ext uri="{FF2B5EF4-FFF2-40B4-BE49-F238E27FC236}">
                <a16:creationId xmlns:a16="http://schemas.microsoft.com/office/drawing/2014/main" id="{759D61E7-B351-4B54-A845-2CDB2F8D3500}"/>
              </a:ext>
            </a:extLst>
          </p:cNvPr>
          <p:cNvSpPr/>
          <p:nvPr/>
        </p:nvSpPr>
        <p:spPr>
          <a:xfrm>
            <a:off x="185631" y="2369889"/>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Widely applied in nuclear industry</a:t>
            </a:r>
          </a:p>
        </p:txBody>
      </p:sp>
      <p:sp>
        <p:nvSpPr>
          <p:cNvPr id="15" name="矩形 14">
            <a:extLst>
              <a:ext uri="{FF2B5EF4-FFF2-40B4-BE49-F238E27FC236}">
                <a16:creationId xmlns:a16="http://schemas.microsoft.com/office/drawing/2014/main" id="{0B42B4FC-624A-4F67-B83A-31F8D772666A}"/>
              </a:ext>
            </a:extLst>
          </p:cNvPr>
          <p:cNvSpPr/>
          <p:nvPr/>
        </p:nvSpPr>
        <p:spPr>
          <a:xfrm>
            <a:off x="185630" y="3610662"/>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Flow induced vibration (FIV)</a:t>
            </a:r>
          </a:p>
        </p:txBody>
      </p:sp>
      <p:sp>
        <p:nvSpPr>
          <p:cNvPr id="16" name="矩形 15">
            <a:extLst>
              <a:ext uri="{FF2B5EF4-FFF2-40B4-BE49-F238E27FC236}">
                <a16:creationId xmlns:a16="http://schemas.microsoft.com/office/drawing/2014/main" id="{7DC901E7-7251-4039-B499-9FA0049C7D5C}"/>
              </a:ext>
            </a:extLst>
          </p:cNvPr>
          <p:cNvSpPr/>
          <p:nvPr/>
        </p:nvSpPr>
        <p:spPr>
          <a:xfrm>
            <a:off x="166581" y="4847587"/>
            <a:ext cx="4386369"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Fluid elastic instability (FEI)</a:t>
            </a:r>
          </a:p>
        </p:txBody>
      </p:sp>
      <p:sp>
        <p:nvSpPr>
          <p:cNvPr id="3" name="箭头: 下 2">
            <a:extLst>
              <a:ext uri="{FF2B5EF4-FFF2-40B4-BE49-F238E27FC236}">
                <a16:creationId xmlns:a16="http://schemas.microsoft.com/office/drawing/2014/main" id="{B1F00739-BAE4-4A1B-B738-5A1EB2302FC2}"/>
              </a:ext>
            </a:extLst>
          </p:cNvPr>
          <p:cNvSpPr/>
          <p:nvPr/>
        </p:nvSpPr>
        <p:spPr bwMode="auto">
          <a:xfrm>
            <a:off x="2246625" y="2947118"/>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8" name="矩形 17">
            <a:extLst>
              <a:ext uri="{FF2B5EF4-FFF2-40B4-BE49-F238E27FC236}">
                <a16:creationId xmlns:a16="http://schemas.microsoft.com/office/drawing/2014/main" id="{CF2D2B38-8896-40C1-A536-216C7AF0FA4E}"/>
              </a:ext>
            </a:extLst>
          </p:cNvPr>
          <p:cNvSpPr/>
          <p:nvPr/>
        </p:nvSpPr>
        <p:spPr>
          <a:xfrm>
            <a:off x="2511000" y="2947118"/>
            <a:ext cx="1434465" cy="437556"/>
          </a:xfrm>
          <a:prstGeom prst="rect">
            <a:avLst/>
          </a:prstGeom>
        </p:spPr>
        <p:txBody>
          <a:bodyPr wrap="square">
            <a:spAutoFit/>
          </a:bodyPr>
          <a:lstStyle/>
          <a:p>
            <a:pPr algn="ctr">
              <a:lnSpc>
                <a:spcPct val="110000"/>
              </a:lnSpc>
              <a:spcAft>
                <a:spcPts val="1200"/>
              </a:spcAft>
            </a:pPr>
            <a:r>
              <a:rPr lang="en-US" altLang="zh-CN" sz="2200" dirty="0">
                <a:solidFill>
                  <a:srgbClr val="2C3E50"/>
                </a:solidFill>
                <a:latin typeface="Helvetica" panose="020B0604020202030204" pitchFamily="34" charset="0"/>
                <a:ea typeface="微软雅黑" panose="020B0503020204020204" pitchFamily="34" charset="-122"/>
              </a:rPr>
              <a:t>Focus on</a:t>
            </a:r>
          </a:p>
        </p:txBody>
      </p:sp>
      <p:sp>
        <p:nvSpPr>
          <p:cNvPr id="19" name="箭头: 下 18">
            <a:extLst>
              <a:ext uri="{FF2B5EF4-FFF2-40B4-BE49-F238E27FC236}">
                <a16:creationId xmlns:a16="http://schemas.microsoft.com/office/drawing/2014/main" id="{CB42322B-9224-4782-A8BD-3CB7357191BD}"/>
              </a:ext>
            </a:extLst>
          </p:cNvPr>
          <p:cNvSpPr/>
          <p:nvPr/>
        </p:nvSpPr>
        <p:spPr bwMode="auto">
          <a:xfrm>
            <a:off x="2246625" y="4184043"/>
            <a:ext cx="264375" cy="523871"/>
          </a:xfrm>
          <a:prstGeom prst="downArrow">
            <a:avLst/>
          </a:prstGeom>
          <a:solidFill>
            <a:srgbClr val="ECF0F1"/>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0" name="矩形 19">
            <a:extLst>
              <a:ext uri="{FF2B5EF4-FFF2-40B4-BE49-F238E27FC236}">
                <a16:creationId xmlns:a16="http://schemas.microsoft.com/office/drawing/2014/main" id="{F97376C5-1D95-444F-B3CB-4A6B9EDE28AC}"/>
              </a:ext>
            </a:extLst>
          </p:cNvPr>
          <p:cNvSpPr/>
          <p:nvPr/>
        </p:nvSpPr>
        <p:spPr>
          <a:xfrm>
            <a:off x="2511000" y="4184043"/>
            <a:ext cx="1434465" cy="437556"/>
          </a:xfrm>
          <a:prstGeom prst="rect">
            <a:avLst/>
          </a:prstGeom>
        </p:spPr>
        <p:txBody>
          <a:bodyPr wrap="square">
            <a:spAutoFit/>
          </a:bodyPr>
          <a:lstStyle/>
          <a:p>
            <a:pPr algn="ctr">
              <a:lnSpc>
                <a:spcPct val="110000"/>
              </a:lnSpc>
              <a:spcAft>
                <a:spcPts val="1200"/>
              </a:spcAft>
            </a:pPr>
            <a:r>
              <a:rPr lang="en-US" altLang="zh-CN" sz="2200" dirty="0">
                <a:solidFill>
                  <a:srgbClr val="2C3E50"/>
                </a:solidFill>
                <a:latin typeface="Helvetica" panose="020B0604020202030204" pitchFamily="34" charset="0"/>
                <a:ea typeface="微软雅黑" panose="020B0503020204020204" pitchFamily="34" charset="-122"/>
              </a:rPr>
              <a:t>Focus on</a:t>
            </a:r>
          </a:p>
        </p:txBody>
      </p:sp>
      <p:sp>
        <p:nvSpPr>
          <p:cNvPr id="21" name="矩形 20">
            <a:extLst>
              <a:ext uri="{FF2B5EF4-FFF2-40B4-BE49-F238E27FC236}">
                <a16:creationId xmlns:a16="http://schemas.microsoft.com/office/drawing/2014/main" id="{51098BE3-3965-4B68-B898-8824D24DEE82}"/>
              </a:ext>
            </a:extLst>
          </p:cNvPr>
          <p:cNvSpPr/>
          <p:nvPr/>
        </p:nvSpPr>
        <p:spPr>
          <a:xfrm>
            <a:off x="4743733" y="5628390"/>
            <a:ext cx="394861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Fig.1 Schematic of concentric tube arrays</a:t>
            </a:r>
          </a:p>
        </p:txBody>
      </p:sp>
    </p:spTree>
    <p:extLst>
      <p:ext uri="{BB962C8B-B14F-4D97-AF65-F5344CB8AC3E}">
        <p14:creationId xmlns:p14="http://schemas.microsoft.com/office/powerpoint/2010/main" val="937334107"/>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P spid="16" grpId="0"/>
      <p:bldP spid="3" grpId="0" animBg="1"/>
      <p:bldP spid="18"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29A18DD-6EC1-497A-8675-C762B8682BE8}"/>
              </a:ext>
            </a:extLst>
          </p:cNvPr>
          <p:cNvSpPr/>
          <p:nvPr/>
        </p:nvSpPr>
        <p:spPr>
          <a:xfrm>
            <a:off x="2058516" y="4145224"/>
            <a:ext cx="5026968" cy="809965"/>
          </a:xfrm>
          <a:prstGeom prst="rect">
            <a:avLst/>
          </a:prstGeom>
        </p:spPr>
        <p:txBody>
          <a:bodyPr wrap="square">
            <a:spAutoFit/>
          </a:bodyPr>
          <a:lstStyle/>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 number of fluid elastic force coefficients</a:t>
            </a:r>
          </a:p>
        </p:txBody>
      </p:sp>
      <p:sp>
        <p:nvSpPr>
          <p:cNvPr id="26" name="矩形 25">
            <a:extLst>
              <a:ext uri="{FF2B5EF4-FFF2-40B4-BE49-F238E27FC236}">
                <a16:creationId xmlns:a16="http://schemas.microsoft.com/office/drawing/2014/main" id="{702236D9-C4D2-48A4-BB10-BAEFB6B4429E}"/>
              </a:ext>
            </a:extLst>
          </p:cNvPr>
          <p:cNvSpPr/>
          <p:nvPr/>
        </p:nvSpPr>
        <p:spPr>
          <a:xfrm>
            <a:off x="2054261" y="4145016"/>
            <a:ext cx="5026968" cy="1182375"/>
          </a:xfrm>
          <a:prstGeom prst="rect">
            <a:avLst/>
          </a:prstGeom>
        </p:spPr>
        <p:txBody>
          <a:bodyPr wrap="square">
            <a:spAutoFit/>
          </a:bodyPr>
          <a:lstStyle/>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FIV measurements carried out in 60-degree angle sector model of concentric array tube bundles</a:t>
            </a:r>
          </a:p>
        </p:txBody>
      </p:sp>
      <p:sp>
        <p:nvSpPr>
          <p:cNvPr id="29" name="矩形 28">
            <a:extLst>
              <a:ext uri="{FF2B5EF4-FFF2-40B4-BE49-F238E27FC236}">
                <a16:creationId xmlns:a16="http://schemas.microsoft.com/office/drawing/2014/main" id="{28D5A67A-931B-4154-A323-9B6DFFE6F5A9}"/>
              </a:ext>
            </a:extLst>
          </p:cNvPr>
          <p:cNvSpPr/>
          <p:nvPr/>
        </p:nvSpPr>
        <p:spPr>
          <a:xfrm>
            <a:off x="2054261" y="4145016"/>
            <a:ext cx="5026968" cy="1182375"/>
          </a:xfrm>
          <a:prstGeom prst="rect">
            <a:avLst/>
          </a:prstGeom>
        </p:spPr>
        <p:txBody>
          <a:bodyPr wrap="square">
            <a:spAutoFit/>
          </a:bodyPr>
          <a:lstStyle/>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FEI could be expressed simply in terms of dimensionless flow velocity and dimensionless mass-damping</a:t>
            </a:r>
          </a:p>
        </p:txBody>
      </p:sp>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Introduction</a:t>
            </a:r>
            <a:endParaRPr lang="zh-CN" altLang="en-US" b="0" dirty="0">
              <a:latin typeface="Helvetica" panose="020B0604020202030204" pitchFamily="34" charset="0"/>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4</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Experimental Studies of FEI</a:t>
            </a:r>
            <a:endParaRPr lang="zh-CN" altLang="en-US" sz="2200" dirty="0">
              <a:solidFill>
                <a:srgbClr val="E74C3C"/>
              </a:solidFill>
              <a:latin typeface="Helvetica" panose="020B0604020202030204" pitchFamily="34" charset="0"/>
              <a:ea typeface="微软雅黑" panose="020B0503020204020204" pitchFamily="34" charset="-122"/>
            </a:endParaRPr>
          </a:p>
        </p:txBody>
      </p:sp>
      <p:cxnSp>
        <p:nvCxnSpPr>
          <p:cNvPr id="4" name="直接箭头连接符 3">
            <a:extLst>
              <a:ext uri="{FF2B5EF4-FFF2-40B4-BE49-F238E27FC236}">
                <a16:creationId xmlns:a16="http://schemas.microsoft.com/office/drawing/2014/main" id="{202A549F-7CE0-4B61-A8B2-8325F6EBE2B2}"/>
              </a:ext>
            </a:extLst>
          </p:cNvPr>
          <p:cNvCxnSpPr>
            <a:cxnSpLocks/>
          </p:cNvCxnSpPr>
          <p:nvPr/>
        </p:nvCxnSpPr>
        <p:spPr bwMode="auto">
          <a:xfrm>
            <a:off x="425302" y="3052466"/>
            <a:ext cx="8378456" cy="0"/>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ED24024F-5D76-415D-A834-E1165885329B}"/>
              </a:ext>
            </a:extLst>
          </p:cNvPr>
          <p:cNvSpPr/>
          <p:nvPr/>
        </p:nvSpPr>
        <p:spPr>
          <a:xfrm>
            <a:off x="185631" y="2714155"/>
            <a:ext cx="1324192" cy="343364"/>
          </a:xfrm>
          <a:prstGeom prst="rect">
            <a:avLst/>
          </a:prstGeom>
        </p:spPr>
        <p:txBody>
          <a:bodyPr wrap="square">
            <a:spAutoFit/>
          </a:bodyPr>
          <a:lstStyle/>
          <a:p>
            <a:pP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Since 1960s</a:t>
            </a:r>
          </a:p>
        </p:txBody>
      </p:sp>
      <p:sp>
        <p:nvSpPr>
          <p:cNvPr id="11" name="矩形 10">
            <a:extLst>
              <a:ext uri="{FF2B5EF4-FFF2-40B4-BE49-F238E27FC236}">
                <a16:creationId xmlns:a16="http://schemas.microsoft.com/office/drawing/2014/main" id="{3182DB99-45A6-4F78-9512-14E3692CF91D}"/>
              </a:ext>
            </a:extLst>
          </p:cNvPr>
          <p:cNvSpPr/>
          <p:nvPr/>
        </p:nvSpPr>
        <p:spPr>
          <a:xfrm>
            <a:off x="2058516" y="4145111"/>
            <a:ext cx="5026968" cy="886909"/>
          </a:xfrm>
          <a:prstGeom prst="rect">
            <a:avLst/>
          </a:prstGeom>
        </p:spPr>
        <p:txBody>
          <a:bodyPr wrap="square">
            <a:spAutoFit/>
          </a:bodyPr>
          <a:lstStyle/>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An wind-tunnel facility</a:t>
            </a:r>
          </a:p>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Nineteen flexibly tubes in the </a:t>
            </a:r>
            <a:r>
              <a:rPr lang="en-US" altLang="zh-CN" sz="2200" dirty="0" err="1">
                <a:solidFill>
                  <a:srgbClr val="2980B9"/>
                </a:solidFill>
                <a:latin typeface="Helvetica" panose="020B0604020202030204" pitchFamily="34" charset="0"/>
                <a:ea typeface="微软雅黑" panose="020B0503020204020204" pitchFamily="34" charset="-122"/>
              </a:rPr>
              <a:t>centre</a:t>
            </a:r>
            <a:endParaRPr lang="en-US" altLang="zh-CN" sz="2200" dirty="0">
              <a:solidFill>
                <a:srgbClr val="2980B9"/>
              </a:solidFill>
              <a:latin typeface="Helvetica" panose="020B0604020202030204" pitchFamily="34" charset="0"/>
              <a:ea typeface="微软雅黑" panose="020B0503020204020204" pitchFamily="34" charset="-122"/>
            </a:endParaRPr>
          </a:p>
        </p:txBody>
      </p:sp>
      <p:sp>
        <p:nvSpPr>
          <p:cNvPr id="16" name="矩形 15">
            <a:extLst>
              <a:ext uri="{FF2B5EF4-FFF2-40B4-BE49-F238E27FC236}">
                <a16:creationId xmlns:a16="http://schemas.microsoft.com/office/drawing/2014/main" id="{73F7C0A5-E498-41D1-81CE-A7C1C85DA2B2}"/>
              </a:ext>
            </a:extLst>
          </p:cNvPr>
          <p:cNvSpPr/>
          <p:nvPr/>
        </p:nvSpPr>
        <p:spPr>
          <a:xfrm>
            <a:off x="441746" y="3203294"/>
            <a:ext cx="2644957"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Grover and Weaver</a:t>
            </a:r>
          </a:p>
        </p:txBody>
      </p:sp>
      <p:sp>
        <p:nvSpPr>
          <p:cNvPr id="17" name="椭圆 16">
            <a:extLst>
              <a:ext uri="{FF2B5EF4-FFF2-40B4-BE49-F238E27FC236}">
                <a16:creationId xmlns:a16="http://schemas.microsoft.com/office/drawing/2014/main" id="{D72F7872-A64A-4302-82F4-2D57A6C48D33}"/>
              </a:ext>
            </a:extLst>
          </p:cNvPr>
          <p:cNvSpPr/>
          <p:nvPr/>
        </p:nvSpPr>
        <p:spPr bwMode="auto">
          <a:xfrm>
            <a:off x="1691073" y="2979314"/>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2" name="矩形 21">
            <a:extLst>
              <a:ext uri="{FF2B5EF4-FFF2-40B4-BE49-F238E27FC236}">
                <a16:creationId xmlns:a16="http://schemas.microsoft.com/office/drawing/2014/main" id="{52405926-BD80-4EB5-9B4C-BAC3505E9AE9}"/>
              </a:ext>
            </a:extLst>
          </p:cNvPr>
          <p:cNvSpPr/>
          <p:nvPr/>
        </p:nvSpPr>
        <p:spPr>
          <a:xfrm>
            <a:off x="1702410" y="2448281"/>
            <a:ext cx="2938487"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Tanaka and </a:t>
            </a:r>
            <a:r>
              <a:rPr lang="en-US" altLang="zh-CN" sz="2200" dirty="0" err="1">
                <a:solidFill>
                  <a:srgbClr val="2980B9"/>
                </a:solidFill>
                <a:latin typeface="Helvetica" panose="020B0604020202030204" pitchFamily="34" charset="0"/>
                <a:ea typeface="微软雅黑" panose="020B0503020204020204" pitchFamily="34" charset="-122"/>
              </a:rPr>
              <a:t>Takahara</a:t>
            </a:r>
            <a:endParaRPr lang="en-US" altLang="zh-CN" sz="2200" dirty="0">
              <a:solidFill>
                <a:srgbClr val="2980B9"/>
              </a:solidFill>
              <a:latin typeface="Helvetica" panose="020B0604020202030204" pitchFamily="34" charset="0"/>
              <a:ea typeface="微软雅黑" panose="020B0503020204020204" pitchFamily="34" charset="-122"/>
            </a:endParaRPr>
          </a:p>
        </p:txBody>
      </p:sp>
      <p:sp>
        <p:nvSpPr>
          <p:cNvPr id="23" name="椭圆 22">
            <a:extLst>
              <a:ext uri="{FF2B5EF4-FFF2-40B4-BE49-F238E27FC236}">
                <a16:creationId xmlns:a16="http://schemas.microsoft.com/office/drawing/2014/main" id="{CEBEE6A9-D944-4DC7-8A6F-186BD4D9101A}"/>
              </a:ext>
            </a:extLst>
          </p:cNvPr>
          <p:cNvSpPr/>
          <p:nvPr/>
        </p:nvSpPr>
        <p:spPr bwMode="auto">
          <a:xfrm>
            <a:off x="3098502" y="2979314"/>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4" name="矩形 13">
            <a:extLst>
              <a:ext uri="{FF2B5EF4-FFF2-40B4-BE49-F238E27FC236}">
                <a16:creationId xmlns:a16="http://schemas.microsoft.com/office/drawing/2014/main" id="{34A795EF-9D94-4D5C-82EA-0AEBAA4E704B}"/>
              </a:ext>
            </a:extLst>
          </p:cNvPr>
          <p:cNvSpPr/>
          <p:nvPr/>
        </p:nvSpPr>
        <p:spPr>
          <a:xfrm>
            <a:off x="2054261" y="4146390"/>
            <a:ext cx="5035478" cy="809965"/>
          </a:xfrm>
          <a:prstGeom prst="rect">
            <a:avLst/>
          </a:prstGeom>
        </p:spPr>
        <p:txBody>
          <a:bodyPr wrap="square">
            <a:spAutoFit/>
          </a:bodyPr>
          <a:lstStyle/>
          <a:p>
            <a:pPr marL="3429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unstable fluid forces acting on the tube bundle</a:t>
            </a:r>
          </a:p>
        </p:txBody>
      </p:sp>
      <p:sp>
        <p:nvSpPr>
          <p:cNvPr id="18" name="椭圆 17">
            <a:extLst>
              <a:ext uri="{FF2B5EF4-FFF2-40B4-BE49-F238E27FC236}">
                <a16:creationId xmlns:a16="http://schemas.microsoft.com/office/drawing/2014/main" id="{CC8FCCE4-F1D4-4E12-AA4F-43EEE8581340}"/>
              </a:ext>
            </a:extLst>
          </p:cNvPr>
          <p:cNvSpPr/>
          <p:nvPr/>
        </p:nvSpPr>
        <p:spPr bwMode="auto">
          <a:xfrm>
            <a:off x="5897179" y="2972691"/>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0" name="矩形 19">
            <a:extLst>
              <a:ext uri="{FF2B5EF4-FFF2-40B4-BE49-F238E27FC236}">
                <a16:creationId xmlns:a16="http://schemas.microsoft.com/office/drawing/2014/main" id="{47CBF577-94B9-470F-BC8E-D58E2C2E8AEE}"/>
              </a:ext>
            </a:extLst>
          </p:cNvPr>
          <p:cNvSpPr/>
          <p:nvPr/>
        </p:nvSpPr>
        <p:spPr>
          <a:xfrm>
            <a:off x="4501087" y="2444364"/>
            <a:ext cx="2938487"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Chen et al.</a:t>
            </a:r>
          </a:p>
        </p:txBody>
      </p:sp>
      <p:sp>
        <p:nvSpPr>
          <p:cNvPr id="24" name="椭圆 23">
            <a:extLst>
              <a:ext uri="{FF2B5EF4-FFF2-40B4-BE49-F238E27FC236}">
                <a16:creationId xmlns:a16="http://schemas.microsoft.com/office/drawing/2014/main" id="{3AD631A1-F767-4274-AC2A-B73595A64DD5}"/>
              </a:ext>
            </a:extLst>
          </p:cNvPr>
          <p:cNvSpPr/>
          <p:nvPr/>
        </p:nvSpPr>
        <p:spPr bwMode="auto">
          <a:xfrm>
            <a:off x="7301119" y="2979314"/>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5" name="矩形 24">
            <a:extLst>
              <a:ext uri="{FF2B5EF4-FFF2-40B4-BE49-F238E27FC236}">
                <a16:creationId xmlns:a16="http://schemas.microsoft.com/office/drawing/2014/main" id="{D19885DF-6F77-48C0-B543-3F8FA068DC31}"/>
              </a:ext>
            </a:extLst>
          </p:cNvPr>
          <p:cNvSpPr/>
          <p:nvPr/>
        </p:nvSpPr>
        <p:spPr>
          <a:xfrm>
            <a:off x="5905027" y="3198064"/>
            <a:ext cx="2938487"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Prakash et al.</a:t>
            </a:r>
          </a:p>
        </p:txBody>
      </p:sp>
      <p:sp>
        <p:nvSpPr>
          <p:cNvPr id="27" name="椭圆 26">
            <a:extLst>
              <a:ext uri="{FF2B5EF4-FFF2-40B4-BE49-F238E27FC236}">
                <a16:creationId xmlns:a16="http://schemas.microsoft.com/office/drawing/2014/main" id="{1AACACC4-DA6E-4CDD-9739-D2F37526EEA1}"/>
              </a:ext>
            </a:extLst>
          </p:cNvPr>
          <p:cNvSpPr/>
          <p:nvPr/>
        </p:nvSpPr>
        <p:spPr bwMode="auto">
          <a:xfrm>
            <a:off x="4498848" y="2980020"/>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8" name="矩形 27">
            <a:extLst>
              <a:ext uri="{FF2B5EF4-FFF2-40B4-BE49-F238E27FC236}">
                <a16:creationId xmlns:a16="http://schemas.microsoft.com/office/drawing/2014/main" id="{C6C28851-DDDA-4E45-8818-B25BA1189C2C}"/>
              </a:ext>
            </a:extLst>
          </p:cNvPr>
          <p:cNvSpPr/>
          <p:nvPr/>
        </p:nvSpPr>
        <p:spPr>
          <a:xfrm>
            <a:off x="3098502" y="3198064"/>
            <a:ext cx="2938487" cy="437556"/>
          </a:xfrm>
          <a:prstGeom prst="rect">
            <a:avLst/>
          </a:prstGeom>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Pettigrew and Taylor</a:t>
            </a:r>
          </a:p>
        </p:txBody>
      </p:sp>
      <p:sp>
        <p:nvSpPr>
          <p:cNvPr id="30" name="矩形 29">
            <a:extLst>
              <a:ext uri="{FF2B5EF4-FFF2-40B4-BE49-F238E27FC236}">
                <a16:creationId xmlns:a16="http://schemas.microsoft.com/office/drawing/2014/main" id="{48A29C53-349D-4755-AC0B-5A226A91E19D}"/>
              </a:ext>
            </a:extLst>
          </p:cNvPr>
          <p:cNvSpPr/>
          <p:nvPr/>
        </p:nvSpPr>
        <p:spPr>
          <a:xfrm>
            <a:off x="185630" y="5697982"/>
            <a:ext cx="8775490" cy="830997"/>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Grover, L. K., and D. S. Weaver, 1978, “Cross-flow induced vibrations in a tube bank—vortex shedding,” Journal of Sound and Vibration, 59(2), pp. 263-276. DOI: 10.1016/0022-460X(78)90505-9</a:t>
            </a:r>
          </a:p>
        </p:txBody>
      </p:sp>
      <p:sp>
        <p:nvSpPr>
          <p:cNvPr id="31" name="矩形 30">
            <a:extLst>
              <a:ext uri="{FF2B5EF4-FFF2-40B4-BE49-F238E27FC236}">
                <a16:creationId xmlns:a16="http://schemas.microsoft.com/office/drawing/2014/main" id="{EBD75A51-81BB-4DD4-AB0F-1384384D267F}"/>
              </a:ext>
            </a:extLst>
          </p:cNvPr>
          <p:cNvSpPr/>
          <p:nvPr/>
        </p:nvSpPr>
        <p:spPr>
          <a:xfrm>
            <a:off x="180000" y="5700965"/>
            <a:ext cx="8775490" cy="584775"/>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Tanaka, H., and S. </a:t>
            </a:r>
            <a:r>
              <a:rPr lang="en-US" altLang="zh-CN" sz="1600" dirty="0" err="1">
                <a:solidFill>
                  <a:srgbClr val="2C3E50"/>
                </a:solidFill>
                <a:latin typeface="Helvetica" panose="020B0604020202030204" pitchFamily="34" charset="0"/>
                <a:ea typeface="微软雅黑" panose="020B0503020204020204" pitchFamily="34" charset="-122"/>
              </a:rPr>
              <a:t>Takahara</a:t>
            </a:r>
            <a:r>
              <a:rPr lang="en-US" altLang="zh-CN" sz="1600" dirty="0">
                <a:solidFill>
                  <a:srgbClr val="2C3E50"/>
                </a:solidFill>
                <a:latin typeface="Helvetica" panose="020B0604020202030204" pitchFamily="34" charset="0"/>
                <a:ea typeface="微软雅黑" panose="020B0503020204020204" pitchFamily="34" charset="-122"/>
              </a:rPr>
              <a:t>, 1981, “Fluid elastic vibration of tube array in cross flow,” Journal of sound and vibration, 77(1), pp. 19-37. DOI: 10.1016/S0022-460X(81)80005-3</a:t>
            </a:r>
          </a:p>
        </p:txBody>
      </p:sp>
      <p:sp>
        <p:nvSpPr>
          <p:cNvPr id="32" name="矩形 31">
            <a:extLst>
              <a:ext uri="{FF2B5EF4-FFF2-40B4-BE49-F238E27FC236}">
                <a16:creationId xmlns:a16="http://schemas.microsoft.com/office/drawing/2014/main" id="{9ED49653-D098-4C34-8B52-72ADD78D639F}"/>
              </a:ext>
            </a:extLst>
          </p:cNvPr>
          <p:cNvSpPr/>
          <p:nvPr/>
        </p:nvSpPr>
        <p:spPr>
          <a:xfrm>
            <a:off x="188510" y="5692752"/>
            <a:ext cx="8775490" cy="830997"/>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Pettigrew, M. J., and C. E. Taylor, 1991, "</a:t>
            </a:r>
            <a:r>
              <a:rPr lang="en-US" altLang="zh-CN" sz="1600" dirty="0" err="1">
                <a:solidFill>
                  <a:srgbClr val="2C3E50"/>
                </a:solidFill>
                <a:latin typeface="Helvetica" panose="020B0604020202030204" pitchFamily="34" charset="0"/>
                <a:ea typeface="微软雅黑" panose="020B0503020204020204" pitchFamily="34" charset="-122"/>
              </a:rPr>
              <a:t>Fluidelastic</a:t>
            </a:r>
            <a:r>
              <a:rPr lang="en-US" altLang="zh-CN" sz="1600" dirty="0">
                <a:solidFill>
                  <a:srgbClr val="2C3E50"/>
                </a:solidFill>
                <a:latin typeface="Helvetica" panose="020B0604020202030204" pitchFamily="34" charset="0"/>
                <a:ea typeface="微软雅黑" panose="020B0503020204020204" pitchFamily="34" charset="-122"/>
              </a:rPr>
              <a:t> instability of heat exchanger tube bundles: review and design recommendations," Journal of pressure vessel technology, 113(2), pp. 242-256. DOI: 10.1115/1.2928752</a:t>
            </a:r>
          </a:p>
        </p:txBody>
      </p:sp>
      <p:sp>
        <p:nvSpPr>
          <p:cNvPr id="33" name="矩形 32">
            <a:extLst>
              <a:ext uri="{FF2B5EF4-FFF2-40B4-BE49-F238E27FC236}">
                <a16:creationId xmlns:a16="http://schemas.microsoft.com/office/drawing/2014/main" id="{F4C2FF82-E938-4F59-A1F4-E1489C02DCCA}"/>
              </a:ext>
            </a:extLst>
          </p:cNvPr>
          <p:cNvSpPr/>
          <p:nvPr/>
        </p:nvSpPr>
        <p:spPr>
          <a:xfrm>
            <a:off x="187070" y="5692751"/>
            <a:ext cx="8775490" cy="830997"/>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Chen, S. S., Cai Y., and Zhu S., 1996, “Flow-Induced Vibration of Tubes in Cross-Flow,” Journal of Offshore Mechanics and Arctic Engineering, 118(4), pp. 253-258. DOI: 10.1115/1.2833913</a:t>
            </a:r>
          </a:p>
        </p:txBody>
      </p:sp>
      <p:sp>
        <p:nvSpPr>
          <p:cNvPr id="34" name="矩形 33">
            <a:extLst>
              <a:ext uri="{FF2B5EF4-FFF2-40B4-BE49-F238E27FC236}">
                <a16:creationId xmlns:a16="http://schemas.microsoft.com/office/drawing/2014/main" id="{08209153-8126-4F39-AAA9-76092EF57C98}"/>
              </a:ext>
            </a:extLst>
          </p:cNvPr>
          <p:cNvSpPr/>
          <p:nvPr/>
        </p:nvSpPr>
        <p:spPr>
          <a:xfrm>
            <a:off x="188510" y="5687520"/>
            <a:ext cx="8775490" cy="830997"/>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Prakash, V., </a:t>
            </a:r>
            <a:r>
              <a:rPr lang="en-US" altLang="zh-CN" sz="1600" dirty="0" err="1">
                <a:solidFill>
                  <a:srgbClr val="2C3E50"/>
                </a:solidFill>
                <a:latin typeface="Helvetica" panose="020B0604020202030204" pitchFamily="34" charset="0"/>
                <a:ea typeface="微软雅黑" panose="020B0503020204020204" pitchFamily="34" charset="-122"/>
              </a:rPr>
              <a:t>Thirumalai</a:t>
            </a:r>
            <a:r>
              <a:rPr lang="en-US" altLang="zh-CN" sz="1600" dirty="0">
                <a:solidFill>
                  <a:srgbClr val="2C3E50"/>
                </a:solidFill>
                <a:latin typeface="Helvetica" panose="020B0604020202030204" pitchFamily="34" charset="0"/>
                <a:ea typeface="微软雅黑" panose="020B0503020204020204" pitchFamily="34" charset="-122"/>
              </a:rPr>
              <a:t>, M., Prabhakar, R., et al, 2009, “Assessment of flow induced vibration in a sodium–sodium heat exchanger,” Nuclear Engineering and Design, 239(1), pp. 169-179. DOI: 10.1016/j.nucengdes.2008.10.007</a:t>
            </a:r>
          </a:p>
        </p:txBody>
      </p:sp>
    </p:spTree>
    <p:extLst>
      <p:ext uri="{BB962C8B-B14F-4D97-AF65-F5344CB8AC3E}">
        <p14:creationId xmlns:p14="http://schemas.microsoft.com/office/powerpoint/2010/main" val="2978152560"/>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9" grpId="0"/>
      <p:bldP spid="29" grpId="1"/>
      <p:bldP spid="7" grpId="0"/>
      <p:bldP spid="11" grpId="0"/>
      <p:bldP spid="11" grpId="1"/>
      <p:bldP spid="16" grpId="0"/>
      <p:bldP spid="17" grpId="0" animBg="1"/>
      <p:bldP spid="22" grpId="0"/>
      <p:bldP spid="23" grpId="0" animBg="1"/>
      <p:bldP spid="14" grpId="0"/>
      <p:bldP spid="14" grpId="1"/>
      <p:bldP spid="18" grpId="0" animBg="1"/>
      <p:bldP spid="20" grpId="0"/>
      <p:bldP spid="24" grpId="0" animBg="1"/>
      <p:bldP spid="25" grpId="0"/>
      <p:bldP spid="27" grpId="0" animBg="1"/>
      <p:bldP spid="28" grpId="0"/>
      <p:bldP spid="30" grpId="0"/>
      <p:bldP spid="30" grpId="1"/>
      <p:bldP spid="31" grpId="0"/>
      <p:bldP spid="31" grpId="1"/>
      <p:bldP spid="32" grpId="0"/>
      <p:bldP spid="32" grpId="1"/>
      <p:bldP spid="33" grpId="0"/>
      <p:bldP spid="33" grpId="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Introduction</a:t>
            </a:r>
            <a:endParaRPr lang="zh-CN" altLang="en-US" b="0" dirty="0">
              <a:latin typeface="Helvetica" panose="020B0604020202030204" pitchFamily="34" charset="0"/>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5</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Numerical simulations of FEI</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16" name="矩形 15">
            <a:extLst>
              <a:ext uri="{FF2B5EF4-FFF2-40B4-BE49-F238E27FC236}">
                <a16:creationId xmlns:a16="http://schemas.microsoft.com/office/drawing/2014/main" id="{73F7C0A5-E498-41D1-81CE-A7C1C85DA2B2}"/>
              </a:ext>
            </a:extLst>
          </p:cNvPr>
          <p:cNvSpPr/>
          <p:nvPr/>
        </p:nvSpPr>
        <p:spPr>
          <a:xfrm>
            <a:off x="2245918" y="2868135"/>
            <a:ext cx="1797535" cy="437556"/>
          </a:xfrm>
          <a:prstGeom prst="rect">
            <a:avLst/>
          </a:prstGeom>
          <a:solidFill>
            <a:schemeClr val="bg1"/>
          </a:solid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Hassan et al.</a:t>
            </a:r>
          </a:p>
        </p:txBody>
      </p:sp>
      <p:sp>
        <p:nvSpPr>
          <p:cNvPr id="9" name="矩形 8">
            <a:extLst>
              <a:ext uri="{FF2B5EF4-FFF2-40B4-BE49-F238E27FC236}">
                <a16:creationId xmlns:a16="http://schemas.microsoft.com/office/drawing/2014/main" id="{5E99161A-2AFB-45D3-AEB6-E0CD21397BAE}"/>
              </a:ext>
            </a:extLst>
          </p:cNvPr>
          <p:cNvSpPr/>
          <p:nvPr/>
        </p:nvSpPr>
        <p:spPr>
          <a:xfrm>
            <a:off x="2955644" y="3680741"/>
            <a:ext cx="5264427" cy="1631729"/>
          </a:xfrm>
          <a:prstGeom prst="rect">
            <a:avLst/>
          </a:prstGeom>
          <a:ln w="28575">
            <a:noFill/>
          </a:ln>
        </p:spPr>
        <p:txBody>
          <a:bodyPr wrap="square">
            <a:spAutoFit/>
          </a:bodyPr>
          <a:lstStyle/>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Commercial CFD simulation software ANSYS CFX</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FEI of flexible tube bundle in two-dimensional scale</a:t>
            </a:r>
          </a:p>
        </p:txBody>
      </p:sp>
      <p:sp>
        <p:nvSpPr>
          <p:cNvPr id="10" name="矩形 9">
            <a:extLst>
              <a:ext uri="{FF2B5EF4-FFF2-40B4-BE49-F238E27FC236}">
                <a16:creationId xmlns:a16="http://schemas.microsoft.com/office/drawing/2014/main" id="{3F46529A-53CC-42EE-8859-479260E09AB9}"/>
              </a:ext>
            </a:extLst>
          </p:cNvPr>
          <p:cNvSpPr/>
          <p:nvPr/>
        </p:nvSpPr>
        <p:spPr>
          <a:xfrm>
            <a:off x="1209430" y="4188508"/>
            <a:ext cx="890184" cy="437556"/>
          </a:xfrm>
          <a:prstGeom prst="rect">
            <a:avLst/>
          </a:prstGeom>
          <a:solidFill>
            <a:schemeClr val="bg1"/>
          </a:solid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Omar</a:t>
            </a:r>
          </a:p>
        </p:txBody>
      </p:sp>
      <p:cxnSp>
        <p:nvCxnSpPr>
          <p:cNvPr id="12" name="直接箭头连接符 11">
            <a:extLst>
              <a:ext uri="{FF2B5EF4-FFF2-40B4-BE49-F238E27FC236}">
                <a16:creationId xmlns:a16="http://schemas.microsoft.com/office/drawing/2014/main" id="{9A1F302F-6B71-4CB2-BA1E-7F1599222241}"/>
              </a:ext>
            </a:extLst>
          </p:cNvPr>
          <p:cNvCxnSpPr>
            <a:cxnSpLocks/>
          </p:cNvCxnSpPr>
          <p:nvPr/>
        </p:nvCxnSpPr>
        <p:spPr bwMode="auto">
          <a:xfrm>
            <a:off x="2172766" y="1990725"/>
            <a:ext cx="0" cy="3547544"/>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80B68080-DE8F-4C54-B393-61C624E7F367}"/>
              </a:ext>
            </a:extLst>
          </p:cNvPr>
          <p:cNvSpPr/>
          <p:nvPr/>
        </p:nvSpPr>
        <p:spPr>
          <a:xfrm>
            <a:off x="848574" y="1990725"/>
            <a:ext cx="1324192" cy="343364"/>
          </a:xfrm>
          <a:prstGeom prst="rect">
            <a:avLst/>
          </a:prstGeom>
        </p:spPr>
        <p:txBody>
          <a:bodyPr wrap="square">
            <a:spAutoFit/>
          </a:bodyPr>
          <a:lstStyle/>
          <a:p>
            <a:pP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Since 1990s</a:t>
            </a:r>
          </a:p>
        </p:txBody>
      </p:sp>
      <p:sp>
        <p:nvSpPr>
          <p:cNvPr id="18" name="椭圆 17">
            <a:extLst>
              <a:ext uri="{FF2B5EF4-FFF2-40B4-BE49-F238E27FC236}">
                <a16:creationId xmlns:a16="http://schemas.microsoft.com/office/drawing/2014/main" id="{84C86407-190F-46BF-8337-5ABC43880489}"/>
              </a:ext>
            </a:extLst>
          </p:cNvPr>
          <p:cNvSpPr/>
          <p:nvPr/>
        </p:nvSpPr>
        <p:spPr bwMode="auto">
          <a:xfrm>
            <a:off x="2099614" y="3013761"/>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19" name="椭圆 18">
            <a:extLst>
              <a:ext uri="{FF2B5EF4-FFF2-40B4-BE49-F238E27FC236}">
                <a16:creationId xmlns:a16="http://schemas.microsoft.com/office/drawing/2014/main" id="{2176BB2D-8DD3-4CD3-A381-BDC1C9F69585}"/>
              </a:ext>
            </a:extLst>
          </p:cNvPr>
          <p:cNvSpPr/>
          <p:nvPr/>
        </p:nvSpPr>
        <p:spPr bwMode="auto">
          <a:xfrm>
            <a:off x="2099614" y="4334134"/>
            <a:ext cx="146304" cy="146304"/>
          </a:xfrm>
          <a:prstGeom prst="ellipse">
            <a:avLst/>
          </a:prstGeom>
          <a:solidFill>
            <a:srgbClr val="2C3E50"/>
          </a:solidFill>
          <a:ln>
            <a:solidFill>
              <a:srgbClr val="2C3E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8" name="矩形 7">
            <a:extLst>
              <a:ext uri="{FF2B5EF4-FFF2-40B4-BE49-F238E27FC236}">
                <a16:creationId xmlns:a16="http://schemas.microsoft.com/office/drawing/2014/main" id="{A11D0D40-F290-4EFD-BB11-B84BFAA5A308}"/>
              </a:ext>
            </a:extLst>
          </p:cNvPr>
          <p:cNvSpPr/>
          <p:nvPr/>
        </p:nvSpPr>
        <p:spPr>
          <a:xfrm>
            <a:off x="2955645" y="3680741"/>
            <a:ext cx="5264427" cy="430887"/>
          </a:xfrm>
          <a:prstGeom prst="rect">
            <a:avLst/>
          </a:prstGeom>
          <a:ln w="28575">
            <a:noFill/>
          </a:ln>
        </p:spPr>
        <p:txBody>
          <a:bodyPr wrap="square">
            <a:spAutoFit/>
          </a:bodyPr>
          <a:lstStyle/>
          <a:p>
            <a:pPr indent="-342900" algn="jus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Two-dimensional LES model</a:t>
            </a:r>
          </a:p>
        </p:txBody>
      </p:sp>
      <p:sp>
        <p:nvSpPr>
          <p:cNvPr id="15" name="矩形 14">
            <a:extLst>
              <a:ext uri="{FF2B5EF4-FFF2-40B4-BE49-F238E27FC236}">
                <a16:creationId xmlns:a16="http://schemas.microsoft.com/office/drawing/2014/main" id="{F72A7751-2C5E-4089-8FC5-630374B9B0C3}"/>
              </a:ext>
            </a:extLst>
          </p:cNvPr>
          <p:cNvSpPr/>
          <p:nvPr/>
        </p:nvSpPr>
        <p:spPr>
          <a:xfrm>
            <a:off x="188510" y="5687520"/>
            <a:ext cx="8775490" cy="830997"/>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Hassan, Yassin A., and Ibrahim Wael A., 1997, “Turbulence prediction in two-dimensional bundle flows using large-eddy simulation,” Nuclear technology, 119(1), pp. 11-28. DOI: 10.13182/NT77-A35391</a:t>
            </a:r>
          </a:p>
        </p:txBody>
      </p:sp>
      <p:sp>
        <p:nvSpPr>
          <p:cNvPr id="17" name="矩形 16">
            <a:extLst>
              <a:ext uri="{FF2B5EF4-FFF2-40B4-BE49-F238E27FC236}">
                <a16:creationId xmlns:a16="http://schemas.microsoft.com/office/drawing/2014/main" id="{B3C0110B-3588-4966-A0EB-8707517CFF5E}"/>
              </a:ext>
            </a:extLst>
          </p:cNvPr>
          <p:cNvSpPr/>
          <p:nvPr/>
        </p:nvSpPr>
        <p:spPr>
          <a:xfrm>
            <a:off x="180000" y="5687350"/>
            <a:ext cx="8775490" cy="584775"/>
          </a:xfrm>
          <a:prstGeom prst="rect">
            <a:avLst/>
          </a:prstGeom>
        </p:spPr>
        <p:txBody>
          <a:bodyPr wrap="square">
            <a:spAutoFit/>
          </a:bodyPr>
          <a:lstStyle/>
          <a:p>
            <a:pPr algn="just"/>
            <a:r>
              <a:rPr lang="en-US" altLang="zh-CN" sz="1600" dirty="0">
                <a:solidFill>
                  <a:srgbClr val="2C3E50"/>
                </a:solidFill>
                <a:latin typeface="Helvetica" panose="020B0604020202030204" pitchFamily="34" charset="0"/>
                <a:ea typeface="微软雅黑" panose="020B0503020204020204" pitchFamily="34" charset="-122"/>
              </a:rPr>
              <a:t>Omar, </a:t>
            </a:r>
            <a:r>
              <a:rPr lang="en-US" altLang="zh-CN" sz="1600" dirty="0" err="1">
                <a:solidFill>
                  <a:srgbClr val="2C3E50"/>
                </a:solidFill>
                <a:latin typeface="Helvetica" panose="020B0604020202030204" pitchFamily="34" charset="0"/>
                <a:ea typeface="微软雅黑" panose="020B0503020204020204" pitchFamily="34" charset="-122"/>
              </a:rPr>
              <a:t>Hossin</a:t>
            </a:r>
            <a:r>
              <a:rPr lang="en-US" altLang="zh-CN" sz="1600" dirty="0">
                <a:solidFill>
                  <a:srgbClr val="2C3E50"/>
                </a:solidFill>
                <a:latin typeface="Helvetica" panose="020B0604020202030204" pitchFamily="34" charset="0"/>
                <a:ea typeface="微软雅黑" panose="020B0503020204020204" pitchFamily="34" charset="-122"/>
              </a:rPr>
              <a:t>, 2012, “Numerical Simulations of </a:t>
            </a:r>
            <a:r>
              <a:rPr lang="en-US" altLang="zh-CN" sz="1600" dirty="0" err="1">
                <a:solidFill>
                  <a:srgbClr val="2C3E50"/>
                </a:solidFill>
                <a:latin typeface="Helvetica" panose="020B0604020202030204" pitchFamily="34" charset="0"/>
                <a:ea typeface="微软雅黑" panose="020B0503020204020204" pitchFamily="34" charset="-122"/>
              </a:rPr>
              <a:t>Fluidelastic</a:t>
            </a:r>
            <a:r>
              <a:rPr lang="en-US" altLang="zh-CN" sz="1600" dirty="0">
                <a:solidFill>
                  <a:srgbClr val="2C3E50"/>
                </a:solidFill>
                <a:latin typeface="Helvetica" panose="020B0604020202030204" pitchFamily="34" charset="0"/>
                <a:ea typeface="微软雅黑" panose="020B0503020204020204" pitchFamily="34" charset="-122"/>
              </a:rPr>
              <a:t> Instability in Tube Bundles,” University of New Brunswick (Canada).</a:t>
            </a:r>
          </a:p>
        </p:txBody>
      </p:sp>
    </p:spTree>
    <p:extLst>
      <p:ext uri="{BB962C8B-B14F-4D97-AF65-F5344CB8AC3E}">
        <p14:creationId xmlns:p14="http://schemas.microsoft.com/office/powerpoint/2010/main" val="3439213920"/>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animBg="1"/>
      <p:bldP spid="14" grpId="0"/>
      <p:bldP spid="18" grpId="0" animBg="1"/>
      <p:bldP spid="19" grpId="0" animBg="1"/>
      <p:bldP spid="8" grpId="0"/>
      <p:bldP spid="8" grpId="1"/>
      <p:bldP spid="15" grpId="0"/>
      <p:bldP spid="15"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11D0D40-F290-4EFD-BB11-B84BFAA5A308}"/>
              </a:ext>
            </a:extLst>
          </p:cNvPr>
          <p:cNvSpPr/>
          <p:nvPr/>
        </p:nvSpPr>
        <p:spPr>
          <a:xfrm>
            <a:off x="185631" y="2052580"/>
            <a:ext cx="8777394" cy="1985672"/>
          </a:xfrm>
          <a:prstGeom prst="rect">
            <a:avLst/>
          </a:prstGeom>
          <a:ln w="28575">
            <a:solidFill>
              <a:srgbClr val="2C3E50"/>
            </a:solidFill>
          </a:ln>
        </p:spPr>
        <p:txBody>
          <a:bodyPr wrap="square">
            <a:spAutoFit/>
          </a:bodyPr>
          <a:lstStyle/>
          <a:p>
            <a:pPr algn="just"/>
            <a:endParaRPr lang="en-US" altLang="zh-CN" dirty="0">
              <a:solidFill>
                <a:srgbClr val="2980B9"/>
              </a:solidFill>
              <a:latin typeface="Helvetica" panose="020B0604020202030204" pitchFamily="34" charset="0"/>
              <a:ea typeface="微软雅黑" panose="020B0503020204020204" pitchFamily="34" charset="-122"/>
            </a:endParaRPr>
          </a:p>
          <a:p>
            <a:pPr marL="12573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No criterion that can ubiquitously and accurately predict the FEI of the tube bundle in all cases</a:t>
            </a:r>
          </a:p>
          <a:p>
            <a:pPr marL="12573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Lack of studies on concentric arrays of tube bundles</a:t>
            </a:r>
          </a:p>
          <a:p>
            <a:pPr marL="12573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The influence of measurement methods on the flow field</a:t>
            </a:r>
          </a:p>
        </p:txBody>
      </p:sp>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Introduction</a:t>
            </a:r>
            <a:endParaRPr lang="zh-CN" altLang="en-US" b="0" dirty="0">
              <a:latin typeface="Helvetica" panose="020B0604020202030204" pitchFamily="34" charset="0"/>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6</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The defects of current research</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16" name="矩形 15">
            <a:extLst>
              <a:ext uri="{FF2B5EF4-FFF2-40B4-BE49-F238E27FC236}">
                <a16:creationId xmlns:a16="http://schemas.microsoft.com/office/drawing/2014/main" id="{73F7C0A5-E498-41D1-81CE-A7C1C85DA2B2}"/>
              </a:ext>
            </a:extLst>
          </p:cNvPr>
          <p:cNvSpPr/>
          <p:nvPr/>
        </p:nvSpPr>
        <p:spPr>
          <a:xfrm>
            <a:off x="422786" y="1833802"/>
            <a:ext cx="2015613" cy="437556"/>
          </a:xfrm>
          <a:prstGeom prst="rect">
            <a:avLst/>
          </a:prstGeom>
          <a:solidFill>
            <a:schemeClr val="bg1"/>
          </a:solid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Experiments</a:t>
            </a:r>
          </a:p>
        </p:txBody>
      </p:sp>
      <p:sp>
        <p:nvSpPr>
          <p:cNvPr id="9" name="矩形 8">
            <a:extLst>
              <a:ext uri="{FF2B5EF4-FFF2-40B4-BE49-F238E27FC236}">
                <a16:creationId xmlns:a16="http://schemas.microsoft.com/office/drawing/2014/main" id="{5E99161A-2AFB-45D3-AEB6-E0CD21397BAE}"/>
              </a:ext>
            </a:extLst>
          </p:cNvPr>
          <p:cNvSpPr/>
          <p:nvPr/>
        </p:nvSpPr>
        <p:spPr>
          <a:xfrm>
            <a:off x="183303" y="4649113"/>
            <a:ext cx="8777394" cy="1163908"/>
          </a:xfrm>
          <a:prstGeom prst="rect">
            <a:avLst/>
          </a:prstGeom>
          <a:ln w="28575">
            <a:solidFill>
              <a:srgbClr val="2C3E50"/>
            </a:solidFill>
          </a:ln>
        </p:spPr>
        <p:txBody>
          <a:bodyPr wrap="square">
            <a:spAutoFit/>
          </a:bodyPr>
          <a:lstStyle/>
          <a:p>
            <a:pPr algn="just"/>
            <a:endParaRPr lang="en-US" altLang="zh-CN" dirty="0">
              <a:solidFill>
                <a:srgbClr val="2980B9"/>
              </a:solidFill>
              <a:latin typeface="Helvetica" panose="020B0604020202030204" pitchFamily="34" charset="0"/>
              <a:ea typeface="微软雅黑" panose="020B0503020204020204" pitchFamily="34" charset="-122"/>
            </a:endParaRPr>
          </a:p>
          <a:p>
            <a:pPr marL="12573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Few study regarding tube bundle vibrations</a:t>
            </a:r>
          </a:p>
          <a:p>
            <a:pPr marL="1257300"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Difficulties in the realization of fluid-structure interaction</a:t>
            </a:r>
          </a:p>
        </p:txBody>
      </p:sp>
      <p:sp>
        <p:nvSpPr>
          <p:cNvPr id="10" name="矩形 9">
            <a:extLst>
              <a:ext uri="{FF2B5EF4-FFF2-40B4-BE49-F238E27FC236}">
                <a16:creationId xmlns:a16="http://schemas.microsoft.com/office/drawing/2014/main" id="{3F46529A-53CC-42EE-8859-479260E09AB9}"/>
              </a:ext>
            </a:extLst>
          </p:cNvPr>
          <p:cNvSpPr/>
          <p:nvPr/>
        </p:nvSpPr>
        <p:spPr>
          <a:xfrm>
            <a:off x="420459" y="4430335"/>
            <a:ext cx="3246973" cy="437556"/>
          </a:xfrm>
          <a:prstGeom prst="rect">
            <a:avLst/>
          </a:prstGeom>
          <a:solidFill>
            <a:schemeClr val="bg1"/>
          </a:solid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Numerical simulations</a:t>
            </a:r>
          </a:p>
        </p:txBody>
      </p:sp>
    </p:spTree>
    <p:extLst>
      <p:ext uri="{BB962C8B-B14F-4D97-AF65-F5344CB8AC3E}">
        <p14:creationId xmlns:p14="http://schemas.microsoft.com/office/powerpoint/2010/main" val="881684258"/>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Introduction</a:t>
            </a:r>
            <a:endParaRPr lang="zh-CN" altLang="en-US" b="0" dirty="0">
              <a:latin typeface="Helvetica" panose="020B0604020202030204" pitchFamily="34" charset="0"/>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7</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Research approaches</a:t>
            </a:r>
            <a:endParaRPr lang="zh-CN" altLang="en-US" sz="2200" dirty="0">
              <a:solidFill>
                <a:srgbClr val="E74C3C"/>
              </a:solidFill>
              <a:latin typeface="Helvetica" panose="020B0604020202030204" pitchFamily="34" charset="0"/>
              <a:ea typeface="微软雅黑" panose="020B0503020204020204" pitchFamily="34" charset="-122"/>
            </a:endParaRPr>
          </a:p>
        </p:txBody>
      </p:sp>
      <p:sp>
        <p:nvSpPr>
          <p:cNvPr id="16" name="矩形 15">
            <a:extLst>
              <a:ext uri="{FF2B5EF4-FFF2-40B4-BE49-F238E27FC236}">
                <a16:creationId xmlns:a16="http://schemas.microsoft.com/office/drawing/2014/main" id="{73F7C0A5-E498-41D1-81CE-A7C1C85DA2B2}"/>
              </a:ext>
            </a:extLst>
          </p:cNvPr>
          <p:cNvSpPr/>
          <p:nvPr/>
        </p:nvSpPr>
        <p:spPr>
          <a:xfrm>
            <a:off x="1868128" y="1874310"/>
            <a:ext cx="5407743" cy="437556"/>
          </a:xfrm>
          <a:prstGeom prst="rect">
            <a:avLst/>
          </a:prstGeom>
          <a:no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FEI of concentric arrays of tube bundles</a:t>
            </a:r>
          </a:p>
        </p:txBody>
      </p:sp>
      <p:cxnSp>
        <p:nvCxnSpPr>
          <p:cNvPr id="4" name="直接箭头连接符 3">
            <a:extLst>
              <a:ext uri="{FF2B5EF4-FFF2-40B4-BE49-F238E27FC236}">
                <a16:creationId xmlns:a16="http://schemas.microsoft.com/office/drawing/2014/main" id="{D943EBDA-A942-445D-8E02-3316918E0099}"/>
              </a:ext>
            </a:extLst>
          </p:cNvPr>
          <p:cNvCxnSpPr/>
          <p:nvPr/>
        </p:nvCxnSpPr>
        <p:spPr bwMode="auto">
          <a:xfrm flipH="1">
            <a:off x="2713703" y="2416959"/>
            <a:ext cx="934065" cy="452283"/>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E283198A-0693-4376-B7A6-2CE50EB0FD14}"/>
              </a:ext>
            </a:extLst>
          </p:cNvPr>
          <p:cNvCxnSpPr>
            <a:cxnSpLocks/>
          </p:cNvCxnSpPr>
          <p:nvPr/>
        </p:nvCxnSpPr>
        <p:spPr bwMode="auto">
          <a:xfrm>
            <a:off x="5496234" y="2416958"/>
            <a:ext cx="934065" cy="452284"/>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F9EF6E50-05C7-45FB-99BF-138B39018023}"/>
              </a:ext>
            </a:extLst>
          </p:cNvPr>
          <p:cNvSpPr/>
          <p:nvPr/>
        </p:nvSpPr>
        <p:spPr>
          <a:xfrm>
            <a:off x="918086" y="2971734"/>
            <a:ext cx="3591233" cy="809965"/>
          </a:xfrm>
          <a:prstGeom prst="rect">
            <a:avLst/>
          </a:prstGeom>
          <a:no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A set of visualized vibration measurement system</a:t>
            </a:r>
          </a:p>
        </p:txBody>
      </p:sp>
      <p:sp>
        <p:nvSpPr>
          <p:cNvPr id="15" name="矩形 14">
            <a:extLst>
              <a:ext uri="{FF2B5EF4-FFF2-40B4-BE49-F238E27FC236}">
                <a16:creationId xmlns:a16="http://schemas.microsoft.com/office/drawing/2014/main" id="{69686FA6-8DF7-4EF3-B9B4-E5D68CAAFC8D}"/>
              </a:ext>
            </a:extLst>
          </p:cNvPr>
          <p:cNvSpPr/>
          <p:nvPr/>
        </p:nvSpPr>
        <p:spPr>
          <a:xfrm>
            <a:off x="4634683" y="2971733"/>
            <a:ext cx="3591233" cy="809965"/>
          </a:xfrm>
          <a:prstGeom prst="rect">
            <a:avLst/>
          </a:prstGeom>
          <a:no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A comparative study by CFD</a:t>
            </a:r>
          </a:p>
        </p:txBody>
      </p:sp>
      <p:cxnSp>
        <p:nvCxnSpPr>
          <p:cNvPr id="17" name="直接箭头连接符 16">
            <a:extLst>
              <a:ext uri="{FF2B5EF4-FFF2-40B4-BE49-F238E27FC236}">
                <a16:creationId xmlns:a16="http://schemas.microsoft.com/office/drawing/2014/main" id="{B63E407E-576C-4F2D-AE21-BA8C26B596EA}"/>
              </a:ext>
            </a:extLst>
          </p:cNvPr>
          <p:cNvCxnSpPr>
            <a:cxnSpLocks/>
          </p:cNvCxnSpPr>
          <p:nvPr/>
        </p:nvCxnSpPr>
        <p:spPr bwMode="auto">
          <a:xfrm>
            <a:off x="2713702" y="3879508"/>
            <a:ext cx="934065" cy="452284"/>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8597448A-A7C5-450F-8F6D-2A4DBC2C3746}"/>
              </a:ext>
            </a:extLst>
          </p:cNvPr>
          <p:cNvCxnSpPr/>
          <p:nvPr/>
        </p:nvCxnSpPr>
        <p:spPr bwMode="auto">
          <a:xfrm flipH="1">
            <a:off x="5487115" y="3879509"/>
            <a:ext cx="934065" cy="452283"/>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矩形 18">
            <a:extLst>
              <a:ext uri="{FF2B5EF4-FFF2-40B4-BE49-F238E27FC236}">
                <a16:creationId xmlns:a16="http://schemas.microsoft.com/office/drawing/2014/main" id="{0F093B5A-5E36-4D8F-ACF7-A7A7C63E6556}"/>
              </a:ext>
            </a:extLst>
          </p:cNvPr>
          <p:cNvSpPr/>
          <p:nvPr/>
        </p:nvSpPr>
        <p:spPr>
          <a:xfrm>
            <a:off x="1868127" y="4427287"/>
            <a:ext cx="5407743" cy="809965"/>
          </a:xfrm>
          <a:prstGeom prst="rect">
            <a:avLst/>
          </a:prstGeom>
          <a:no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Critical velocity, vibration frequency, amplitude and main vibration direction</a:t>
            </a:r>
          </a:p>
        </p:txBody>
      </p:sp>
      <p:cxnSp>
        <p:nvCxnSpPr>
          <p:cNvPr id="20" name="直接箭头连接符 19">
            <a:extLst>
              <a:ext uri="{FF2B5EF4-FFF2-40B4-BE49-F238E27FC236}">
                <a16:creationId xmlns:a16="http://schemas.microsoft.com/office/drawing/2014/main" id="{5726E39E-4F60-4C36-97E8-BFE714D1F688}"/>
              </a:ext>
            </a:extLst>
          </p:cNvPr>
          <p:cNvCxnSpPr>
            <a:cxnSpLocks/>
          </p:cNvCxnSpPr>
          <p:nvPr/>
        </p:nvCxnSpPr>
        <p:spPr bwMode="auto">
          <a:xfrm>
            <a:off x="4572000" y="5314092"/>
            <a:ext cx="0" cy="523644"/>
          </a:xfrm>
          <a:prstGeom prst="straightConnector1">
            <a:avLst/>
          </a:prstGeom>
          <a:ln w="28575">
            <a:solidFill>
              <a:srgbClr val="2C3E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35C802BF-5F68-495F-8EE4-1234C646DC97}"/>
              </a:ext>
            </a:extLst>
          </p:cNvPr>
          <p:cNvSpPr/>
          <p:nvPr/>
        </p:nvSpPr>
        <p:spPr>
          <a:xfrm>
            <a:off x="1868128" y="5882840"/>
            <a:ext cx="5407743" cy="437556"/>
          </a:xfrm>
          <a:prstGeom prst="rect">
            <a:avLst/>
          </a:prstGeom>
          <a:noFill/>
        </p:spPr>
        <p:txBody>
          <a:bodyPr wrap="square">
            <a:spAutoFit/>
          </a:bodyPr>
          <a:lstStyle/>
          <a:p>
            <a:pPr algn="ctr">
              <a:lnSpc>
                <a:spcPct val="110000"/>
              </a:lnSpc>
              <a:spcAft>
                <a:spcPts val="1200"/>
              </a:spcAft>
            </a:pPr>
            <a:r>
              <a:rPr lang="en-US" altLang="zh-CN" sz="2200" dirty="0">
                <a:solidFill>
                  <a:srgbClr val="2980B9"/>
                </a:solidFill>
                <a:latin typeface="Helvetica" panose="020B0604020202030204" pitchFamily="34" charset="0"/>
                <a:ea typeface="微软雅黑" panose="020B0503020204020204" pitchFamily="34" charset="-122"/>
              </a:rPr>
              <a:t>The guidance on design and operation</a:t>
            </a:r>
          </a:p>
        </p:txBody>
      </p:sp>
    </p:spTree>
    <p:extLst>
      <p:ext uri="{BB962C8B-B14F-4D97-AF65-F5344CB8AC3E}">
        <p14:creationId xmlns:p14="http://schemas.microsoft.com/office/powerpoint/2010/main" val="1016167183"/>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122905"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4" name="任意多边形 20">
            <a:extLst>
              <a:ext uri="{FF2B5EF4-FFF2-40B4-BE49-F238E27FC236}">
                <a16:creationId xmlns:a16="http://schemas.microsoft.com/office/drawing/2014/main" id="{A9B79A1D-6385-4C27-ADEA-B57C78E8E555}"/>
              </a:ext>
            </a:extLst>
          </p:cNvPr>
          <p:cNvSpPr/>
          <p:nvPr/>
        </p:nvSpPr>
        <p:spPr>
          <a:xfrm>
            <a:off x="1122903" y="2570089"/>
            <a:ext cx="7391398"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0" rIns="170688" bIns="91441" numCol="1" spcCol="1270" anchor="ctr" anchorCtr="0">
            <a:noAutofit/>
          </a:bodyPr>
          <a:lstStyle/>
          <a:p>
            <a:pPr lvl="0" algn="l" defTabSz="1066800" rtl="0">
              <a:lnSpc>
                <a:spcPct val="90000"/>
              </a:lnSpc>
              <a:spcBef>
                <a:spcPct val="0"/>
              </a:spcBef>
              <a:spcAft>
                <a:spcPct val="35000"/>
              </a:spcAft>
            </a:pPr>
            <a:r>
              <a:rPr lang="en-US" altLang="zh-CN"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rPr>
              <a:t>Experiments of FEI</a:t>
            </a:r>
            <a:endParaRPr lang="zh-CN" altLang="en-US" sz="2400" dirty="0">
              <a:solidFill>
                <a:srgbClr val="E74C3C"/>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CONTENTS</a:t>
            </a:r>
            <a:endParaRPr lang="zh-CN" altLang="en-US" b="0" dirty="0">
              <a:latin typeface="Helvetica" panose="020B0604020202030204" pitchFamily="34" charset="0"/>
              <a:cs typeface="Times New Roman" panose="02020603050405020304" pitchFamily="18" charset="0"/>
            </a:endParaRPr>
          </a:p>
        </p:txBody>
      </p:sp>
      <p:sp>
        <p:nvSpPr>
          <p:cNvPr id="19" name="任意多边形 18"/>
          <p:cNvSpPr/>
          <p:nvPr/>
        </p:nvSpPr>
        <p:spPr>
          <a:xfrm>
            <a:off x="1122904" y="1676920"/>
            <a:ext cx="7391397" cy="584589"/>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1" numCol="1" spcCol="1270" anchor="ctr" anchorCtr="0">
            <a:noAutofit/>
          </a:bodyPr>
          <a:lstStyle/>
          <a:p>
            <a:pPr lvl="0" algn="l" defTabSz="1066800" rtl="0">
              <a:lnSpc>
                <a:spcPct val="90000"/>
              </a:lnSpc>
              <a:spcBef>
                <a:spcPct val="0"/>
              </a:spcBef>
              <a:spcAft>
                <a:spcPct val="35000"/>
              </a:spcAft>
            </a:pPr>
            <a:r>
              <a:rPr lang="en-US" altLang="zh-CN"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Introduction</a:t>
            </a:r>
            <a:endParaRPr lang="zh-CN" altLang="en-US" sz="2400" kern="12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3" name="任意多边形 22"/>
          <p:cNvSpPr/>
          <p:nvPr/>
        </p:nvSpPr>
        <p:spPr>
          <a:xfrm>
            <a:off x="1122904" y="3460121"/>
            <a:ext cx="7391399"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Numerical simulation of FEI</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25" name="任意多边形 24"/>
          <p:cNvSpPr/>
          <p:nvPr/>
        </p:nvSpPr>
        <p:spPr>
          <a:xfrm>
            <a:off x="1122905" y="4348982"/>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Results and discussion</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8</a:t>
            </a:fld>
            <a:endParaRPr lang="en-US" altLang="zh-CN" sz="1800" dirty="0">
              <a:latin typeface="Helvetica" panose="020B0604020202030204" pitchFamily="34" charset="0"/>
            </a:endParaRPr>
          </a:p>
        </p:txBody>
      </p:sp>
      <p:sp>
        <p:nvSpPr>
          <p:cNvPr id="27" name="任意多边形 24">
            <a:extLst>
              <a:ext uri="{FF2B5EF4-FFF2-40B4-BE49-F238E27FC236}">
                <a16:creationId xmlns:a16="http://schemas.microsoft.com/office/drawing/2014/main" id="{35EEE493-E614-4703-8112-148EC8671D01}"/>
              </a:ext>
            </a:extLst>
          </p:cNvPr>
          <p:cNvSpPr/>
          <p:nvPr/>
        </p:nvSpPr>
        <p:spPr>
          <a:xfrm>
            <a:off x="1122905" y="5237843"/>
            <a:ext cx="7391396" cy="584588"/>
          </a:xfrm>
          <a:custGeom>
            <a:avLst/>
            <a:gdLst>
              <a:gd name="connsiteX0" fmla="*/ 0 w 6707967"/>
              <a:gd name="connsiteY0" fmla="*/ 0 h 584587"/>
              <a:gd name="connsiteX1" fmla="*/ 6415674 w 6707967"/>
              <a:gd name="connsiteY1" fmla="*/ 0 h 584587"/>
              <a:gd name="connsiteX2" fmla="*/ 6707967 w 6707967"/>
              <a:gd name="connsiteY2" fmla="*/ 292294 h 584587"/>
              <a:gd name="connsiteX3" fmla="*/ 6415674 w 6707967"/>
              <a:gd name="connsiteY3" fmla="*/ 584587 h 584587"/>
              <a:gd name="connsiteX4" fmla="*/ 0 w 6707967"/>
              <a:gd name="connsiteY4" fmla="*/ 584587 h 584587"/>
              <a:gd name="connsiteX5" fmla="*/ 0 w 6707967"/>
              <a:gd name="connsiteY5" fmla="*/ 0 h 5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967" h="584587">
                <a:moveTo>
                  <a:pt x="6707967" y="584586"/>
                </a:moveTo>
                <a:lnTo>
                  <a:pt x="292293" y="584586"/>
                </a:lnTo>
                <a:lnTo>
                  <a:pt x="0" y="292293"/>
                </a:lnTo>
                <a:lnTo>
                  <a:pt x="292293" y="1"/>
                </a:lnTo>
                <a:lnTo>
                  <a:pt x="6707967" y="1"/>
                </a:lnTo>
                <a:lnTo>
                  <a:pt x="6707967" y="584586"/>
                </a:lnTo>
                <a:close/>
              </a:path>
            </a:pathLst>
          </a:custGeom>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666" tIns="91441" rIns="170688" bIns="91440" numCol="1" spcCol="1270" anchor="ctr" anchorCtr="0">
            <a:noAutofit/>
          </a:bodyPr>
          <a:lstStyle/>
          <a:p>
            <a:pPr lvl="0" defTabSz="1066800">
              <a:lnSpc>
                <a:spcPct val="90000"/>
              </a:lnSpc>
              <a:spcBef>
                <a:spcPct val="0"/>
              </a:spcBef>
              <a:spcAft>
                <a:spcPct val="35000"/>
              </a:spcAft>
            </a:pPr>
            <a:r>
              <a:rPr lang="en-US" altLang="zh-CN"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rPr>
              <a:t>Conclusions</a:t>
            </a:r>
            <a:endParaRPr lang="zh-CN" altLang="en-US" sz="2400" dirty="0">
              <a:solidFill>
                <a:srgbClr val="2980B9"/>
              </a:solidFill>
              <a:latin typeface="Helvetica" panose="020B0604020202030204" pitchFamily="34" charset="0"/>
              <a:ea typeface="微软雅黑" panose="020B0503020204020204" pitchFamily="34" charset="-122"/>
              <a:cs typeface="Times New Roman" panose="02020603050405020304" pitchFamily="18" charset="0"/>
            </a:endParaRPr>
          </a:p>
        </p:txBody>
      </p:sp>
      <p:sp>
        <p:nvSpPr>
          <p:cNvPr id="15" name="椭圆 19">
            <a:extLst>
              <a:ext uri="{FF2B5EF4-FFF2-40B4-BE49-F238E27FC236}">
                <a16:creationId xmlns:a16="http://schemas.microsoft.com/office/drawing/2014/main" id="{31FAA846-9C75-419A-AEC5-F153ABD14FA4}"/>
              </a:ext>
            </a:extLst>
          </p:cNvPr>
          <p:cNvSpPr/>
          <p:nvPr/>
        </p:nvSpPr>
        <p:spPr>
          <a:xfrm>
            <a:off x="904608" y="1731141"/>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6" name="椭圆 19">
            <a:extLst>
              <a:ext uri="{FF2B5EF4-FFF2-40B4-BE49-F238E27FC236}">
                <a16:creationId xmlns:a16="http://schemas.microsoft.com/office/drawing/2014/main" id="{9BE0840D-A74B-4480-AF39-01EB6B2D0D60}"/>
              </a:ext>
            </a:extLst>
          </p:cNvPr>
          <p:cNvSpPr/>
          <p:nvPr/>
        </p:nvSpPr>
        <p:spPr>
          <a:xfrm>
            <a:off x="904608" y="2622742"/>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7" name="椭圆 19">
            <a:extLst>
              <a:ext uri="{FF2B5EF4-FFF2-40B4-BE49-F238E27FC236}">
                <a16:creationId xmlns:a16="http://schemas.microsoft.com/office/drawing/2014/main" id="{CBB1E45D-516B-499D-892D-025DFD237E55}"/>
              </a:ext>
            </a:extLst>
          </p:cNvPr>
          <p:cNvSpPr/>
          <p:nvPr/>
        </p:nvSpPr>
        <p:spPr>
          <a:xfrm>
            <a:off x="904608" y="3518930"/>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18" name="椭圆 19">
            <a:extLst>
              <a:ext uri="{FF2B5EF4-FFF2-40B4-BE49-F238E27FC236}">
                <a16:creationId xmlns:a16="http://schemas.microsoft.com/office/drawing/2014/main" id="{ED48EB2F-868D-4F9F-9C70-627E9E54690A}"/>
              </a:ext>
            </a:extLst>
          </p:cNvPr>
          <p:cNvSpPr/>
          <p:nvPr/>
        </p:nvSpPr>
        <p:spPr>
          <a:xfrm>
            <a:off x="904608" y="4403203"/>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
        <p:nvSpPr>
          <p:cNvPr id="28" name="椭圆 19">
            <a:extLst>
              <a:ext uri="{FF2B5EF4-FFF2-40B4-BE49-F238E27FC236}">
                <a16:creationId xmlns:a16="http://schemas.microsoft.com/office/drawing/2014/main" id="{0F075B31-F244-466E-9135-BFBCC351D462}"/>
              </a:ext>
            </a:extLst>
          </p:cNvPr>
          <p:cNvSpPr/>
          <p:nvPr/>
        </p:nvSpPr>
        <p:spPr>
          <a:xfrm>
            <a:off x="904608" y="5287476"/>
            <a:ext cx="476784" cy="476146"/>
          </a:xfrm>
          <a:custGeom>
            <a:avLst/>
            <a:gdLst>
              <a:gd name="connsiteX0" fmla="*/ 295773 w 581053"/>
              <a:gd name="connsiteY0" fmla="*/ 236178 h 580276"/>
              <a:gd name="connsiteX1" fmla="*/ 355109 w 581053"/>
              <a:gd name="connsiteY1" fmla="*/ 295385 h 580276"/>
              <a:gd name="connsiteX2" fmla="*/ 295773 w 581053"/>
              <a:gd name="connsiteY2" fmla="*/ 354592 h 580276"/>
              <a:gd name="connsiteX3" fmla="*/ 236437 w 581053"/>
              <a:gd name="connsiteY3" fmla="*/ 295385 h 580276"/>
              <a:gd name="connsiteX4" fmla="*/ 295773 w 581053"/>
              <a:gd name="connsiteY4" fmla="*/ 236178 h 580276"/>
              <a:gd name="connsiteX5" fmla="*/ 296176 w 581053"/>
              <a:gd name="connsiteY5" fmla="*/ 203903 h 580276"/>
              <a:gd name="connsiteX6" fmla="*/ 204176 w 581053"/>
              <a:gd name="connsiteY6" fmla="*/ 295780 h 580276"/>
              <a:gd name="connsiteX7" fmla="*/ 296176 w 581053"/>
              <a:gd name="connsiteY7" fmla="*/ 386851 h 580276"/>
              <a:gd name="connsiteX8" fmla="*/ 387369 w 581053"/>
              <a:gd name="connsiteY8" fmla="*/ 295780 h 580276"/>
              <a:gd name="connsiteX9" fmla="*/ 296176 w 581053"/>
              <a:gd name="connsiteY9" fmla="*/ 203903 h 580276"/>
              <a:gd name="connsiteX10" fmla="*/ 263895 w 581053"/>
              <a:gd name="connsiteY10" fmla="*/ 0 h 580276"/>
              <a:gd name="connsiteX11" fmla="*/ 328456 w 581053"/>
              <a:gd name="connsiteY11" fmla="*/ 0 h 580276"/>
              <a:gd name="connsiteX12" fmla="*/ 338948 w 581053"/>
              <a:gd name="connsiteY12" fmla="*/ 8865 h 580276"/>
              <a:gd name="connsiteX13" fmla="*/ 344597 w 581053"/>
              <a:gd name="connsiteY13" fmla="*/ 44327 h 580276"/>
              <a:gd name="connsiteX14" fmla="*/ 401895 w 581053"/>
              <a:gd name="connsiteY14" fmla="*/ 94295 h 580276"/>
              <a:gd name="connsiteX15" fmla="*/ 434983 w 581053"/>
              <a:gd name="connsiteY15" fmla="*/ 83818 h 580276"/>
              <a:gd name="connsiteX16" fmla="*/ 463228 w 581053"/>
              <a:gd name="connsiteY16" fmla="*/ 64475 h 580276"/>
              <a:gd name="connsiteX17" fmla="*/ 476948 w 581053"/>
              <a:gd name="connsiteY17" fmla="*/ 66087 h 580276"/>
              <a:gd name="connsiteX18" fmla="*/ 522948 w 581053"/>
              <a:gd name="connsiteY18" fmla="*/ 111220 h 580276"/>
              <a:gd name="connsiteX19" fmla="*/ 523755 w 581053"/>
              <a:gd name="connsiteY19" fmla="*/ 125726 h 580276"/>
              <a:gd name="connsiteX20" fmla="*/ 502772 w 581053"/>
              <a:gd name="connsiteY20" fmla="*/ 153934 h 580276"/>
              <a:gd name="connsiteX21" fmla="*/ 495509 w 581053"/>
              <a:gd name="connsiteY21" fmla="*/ 210350 h 580276"/>
              <a:gd name="connsiteX22" fmla="*/ 538281 w 581053"/>
              <a:gd name="connsiteY22" fmla="*/ 246617 h 580276"/>
              <a:gd name="connsiteX23" fmla="*/ 572176 w 581053"/>
              <a:gd name="connsiteY23" fmla="*/ 253065 h 580276"/>
              <a:gd name="connsiteX24" fmla="*/ 581053 w 581053"/>
              <a:gd name="connsiteY24" fmla="*/ 263542 h 580276"/>
              <a:gd name="connsiteX25" fmla="*/ 581053 w 581053"/>
              <a:gd name="connsiteY25" fmla="*/ 328017 h 580276"/>
              <a:gd name="connsiteX26" fmla="*/ 572176 w 581053"/>
              <a:gd name="connsiteY26" fmla="*/ 338494 h 580276"/>
              <a:gd name="connsiteX27" fmla="*/ 536667 w 581053"/>
              <a:gd name="connsiteY27" fmla="*/ 344136 h 580276"/>
              <a:gd name="connsiteX28" fmla="*/ 491474 w 581053"/>
              <a:gd name="connsiteY28" fmla="*/ 377985 h 580276"/>
              <a:gd name="connsiteX29" fmla="*/ 497123 w 581053"/>
              <a:gd name="connsiteY29" fmla="*/ 434401 h 580276"/>
              <a:gd name="connsiteX30" fmla="*/ 516492 w 581053"/>
              <a:gd name="connsiteY30" fmla="*/ 462609 h 580276"/>
              <a:gd name="connsiteX31" fmla="*/ 514878 w 581053"/>
              <a:gd name="connsiteY31" fmla="*/ 476310 h 580276"/>
              <a:gd name="connsiteX32" fmla="*/ 469685 w 581053"/>
              <a:gd name="connsiteY32" fmla="*/ 522248 h 580276"/>
              <a:gd name="connsiteX33" fmla="*/ 455158 w 581053"/>
              <a:gd name="connsiteY33" fmla="*/ 523054 h 580276"/>
              <a:gd name="connsiteX34" fmla="*/ 434983 w 581053"/>
              <a:gd name="connsiteY34" fmla="*/ 507741 h 580276"/>
              <a:gd name="connsiteX35" fmla="*/ 401088 w 581053"/>
              <a:gd name="connsiteY35" fmla="*/ 496458 h 580276"/>
              <a:gd name="connsiteX36" fmla="*/ 342983 w 581053"/>
              <a:gd name="connsiteY36" fmla="*/ 546427 h 580276"/>
              <a:gd name="connsiteX37" fmla="*/ 338948 w 581053"/>
              <a:gd name="connsiteY37" fmla="*/ 571411 h 580276"/>
              <a:gd name="connsiteX38" fmla="*/ 328456 w 581053"/>
              <a:gd name="connsiteY38" fmla="*/ 580276 h 580276"/>
              <a:gd name="connsiteX39" fmla="*/ 263895 w 581053"/>
              <a:gd name="connsiteY39" fmla="*/ 580276 h 580276"/>
              <a:gd name="connsiteX40" fmla="*/ 253404 w 581053"/>
              <a:gd name="connsiteY40" fmla="*/ 571411 h 580276"/>
              <a:gd name="connsiteX41" fmla="*/ 246948 w 581053"/>
              <a:gd name="connsiteY41" fmla="*/ 537561 h 580276"/>
              <a:gd name="connsiteX42" fmla="*/ 188842 w 581053"/>
              <a:gd name="connsiteY42" fmla="*/ 490817 h 580276"/>
              <a:gd name="connsiteX43" fmla="*/ 154140 w 581053"/>
              <a:gd name="connsiteY43" fmla="*/ 502100 h 580276"/>
              <a:gd name="connsiteX44" fmla="*/ 125895 w 581053"/>
              <a:gd name="connsiteY44" fmla="*/ 523054 h 580276"/>
              <a:gd name="connsiteX45" fmla="*/ 111368 w 581053"/>
              <a:gd name="connsiteY45" fmla="*/ 522248 h 580276"/>
              <a:gd name="connsiteX46" fmla="*/ 66175 w 581053"/>
              <a:gd name="connsiteY46" fmla="*/ 476310 h 580276"/>
              <a:gd name="connsiteX47" fmla="*/ 64561 w 581053"/>
              <a:gd name="connsiteY47" fmla="*/ 462609 h 580276"/>
              <a:gd name="connsiteX48" fmla="*/ 83930 w 581053"/>
              <a:gd name="connsiteY48" fmla="*/ 434401 h 580276"/>
              <a:gd name="connsiteX49" fmla="*/ 89579 w 581053"/>
              <a:gd name="connsiteY49" fmla="*/ 377985 h 580276"/>
              <a:gd name="connsiteX50" fmla="*/ 44386 w 581053"/>
              <a:gd name="connsiteY50" fmla="*/ 344136 h 580276"/>
              <a:gd name="connsiteX51" fmla="*/ 8877 w 581053"/>
              <a:gd name="connsiteY51" fmla="*/ 338494 h 580276"/>
              <a:gd name="connsiteX52" fmla="*/ 0 w 581053"/>
              <a:gd name="connsiteY52" fmla="*/ 328017 h 580276"/>
              <a:gd name="connsiteX53" fmla="*/ 0 w 581053"/>
              <a:gd name="connsiteY53" fmla="*/ 263542 h 580276"/>
              <a:gd name="connsiteX54" fmla="*/ 8877 w 581053"/>
              <a:gd name="connsiteY54" fmla="*/ 253065 h 580276"/>
              <a:gd name="connsiteX55" fmla="*/ 42772 w 581053"/>
              <a:gd name="connsiteY55" fmla="*/ 246617 h 580276"/>
              <a:gd name="connsiteX56" fmla="*/ 85544 w 581053"/>
              <a:gd name="connsiteY56" fmla="*/ 210350 h 580276"/>
              <a:gd name="connsiteX57" fmla="*/ 78281 w 581053"/>
              <a:gd name="connsiteY57" fmla="*/ 153934 h 580276"/>
              <a:gd name="connsiteX58" fmla="*/ 57298 w 581053"/>
              <a:gd name="connsiteY58" fmla="*/ 125726 h 580276"/>
              <a:gd name="connsiteX59" fmla="*/ 58105 w 581053"/>
              <a:gd name="connsiteY59" fmla="*/ 111220 h 580276"/>
              <a:gd name="connsiteX60" fmla="*/ 104105 w 581053"/>
              <a:gd name="connsiteY60" fmla="*/ 66087 h 580276"/>
              <a:gd name="connsiteX61" fmla="*/ 117825 w 581053"/>
              <a:gd name="connsiteY61" fmla="*/ 64475 h 580276"/>
              <a:gd name="connsiteX62" fmla="*/ 154140 w 581053"/>
              <a:gd name="connsiteY62" fmla="*/ 89459 h 580276"/>
              <a:gd name="connsiteX63" fmla="*/ 187228 w 581053"/>
              <a:gd name="connsiteY63" fmla="*/ 99936 h 580276"/>
              <a:gd name="connsiteX64" fmla="*/ 244526 w 581053"/>
              <a:gd name="connsiteY64" fmla="*/ 52386 h 580276"/>
              <a:gd name="connsiteX65" fmla="*/ 253404 w 581053"/>
              <a:gd name="connsiteY65" fmla="*/ 8865 h 580276"/>
              <a:gd name="connsiteX66" fmla="*/ 263895 w 581053"/>
              <a:gd name="connsiteY66"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1053" h="580276">
                <a:moveTo>
                  <a:pt x="295773" y="236178"/>
                </a:moveTo>
                <a:cubicBezTo>
                  <a:pt x="328543" y="236178"/>
                  <a:pt x="355109" y="262686"/>
                  <a:pt x="355109" y="295385"/>
                </a:cubicBezTo>
                <a:cubicBezTo>
                  <a:pt x="355109" y="328084"/>
                  <a:pt x="328543" y="354592"/>
                  <a:pt x="295773" y="354592"/>
                </a:cubicBezTo>
                <a:cubicBezTo>
                  <a:pt x="263003" y="354592"/>
                  <a:pt x="236437" y="328084"/>
                  <a:pt x="236437" y="295385"/>
                </a:cubicBezTo>
                <a:cubicBezTo>
                  <a:pt x="236437" y="262686"/>
                  <a:pt x="263003" y="236178"/>
                  <a:pt x="295773" y="236178"/>
                </a:cubicBezTo>
                <a:close/>
                <a:moveTo>
                  <a:pt x="296176" y="203903"/>
                </a:moveTo>
                <a:cubicBezTo>
                  <a:pt x="245333" y="203903"/>
                  <a:pt x="204176" y="245005"/>
                  <a:pt x="204176" y="295780"/>
                </a:cubicBezTo>
                <a:cubicBezTo>
                  <a:pt x="204176" y="345748"/>
                  <a:pt x="245333" y="386851"/>
                  <a:pt x="296176" y="386851"/>
                </a:cubicBezTo>
                <a:cubicBezTo>
                  <a:pt x="346211" y="386851"/>
                  <a:pt x="387369" y="345748"/>
                  <a:pt x="387369" y="295780"/>
                </a:cubicBezTo>
                <a:cubicBezTo>
                  <a:pt x="387369" y="245005"/>
                  <a:pt x="346211" y="203903"/>
                  <a:pt x="296176" y="203903"/>
                </a:cubicBezTo>
                <a:close/>
                <a:moveTo>
                  <a:pt x="263895" y="0"/>
                </a:moveTo>
                <a:lnTo>
                  <a:pt x="328456" y="0"/>
                </a:lnTo>
                <a:cubicBezTo>
                  <a:pt x="333298" y="0"/>
                  <a:pt x="338141" y="4030"/>
                  <a:pt x="338948" y="8865"/>
                </a:cubicBezTo>
                <a:lnTo>
                  <a:pt x="344597" y="44327"/>
                </a:lnTo>
                <a:cubicBezTo>
                  <a:pt x="348632" y="73340"/>
                  <a:pt x="372842" y="94295"/>
                  <a:pt x="401895" y="94295"/>
                </a:cubicBezTo>
                <a:cubicBezTo>
                  <a:pt x="414000" y="94295"/>
                  <a:pt x="425299" y="90265"/>
                  <a:pt x="434983" y="83818"/>
                </a:cubicBezTo>
                <a:lnTo>
                  <a:pt x="463228" y="64475"/>
                </a:lnTo>
                <a:cubicBezTo>
                  <a:pt x="467263" y="62057"/>
                  <a:pt x="472913" y="62057"/>
                  <a:pt x="476948" y="66087"/>
                </a:cubicBezTo>
                <a:lnTo>
                  <a:pt x="522948" y="111220"/>
                </a:lnTo>
                <a:cubicBezTo>
                  <a:pt x="526176" y="115249"/>
                  <a:pt x="526983" y="120891"/>
                  <a:pt x="523755" y="125726"/>
                </a:cubicBezTo>
                <a:lnTo>
                  <a:pt x="502772" y="153934"/>
                </a:lnTo>
                <a:cubicBezTo>
                  <a:pt x="490667" y="170859"/>
                  <a:pt x="488246" y="191813"/>
                  <a:pt x="495509" y="210350"/>
                </a:cubicBezTo>
                <a:cubicBezTo>
                  <a:pt x="502772" y="228887"/>
                  <a:pt x="518913" y="242588"/>
                  <a:pt x="538281" y="246617"/>
                </a:cubicBezTo>
                <a:lnTo>
                  <a:pt x="572176" y="253065"/>
                </a:lnTo>
                <a:cubicBezTo>
                  <a:pt x="577018" y="253871"/>
                  <a:pt x="581053" y="257900"/>
                  <a:pt x="581053" y="263542"/>
                </a:cubicBezTo>
                <a:lnTo>
                  <a:pt x="581053" y="328017"/>
                </a:lnTo>
                <a:cubicBezTo>
                  <a:pt x="581053" y="332853"/>
                  <a:pt x="577018" y="337688"/>
                  <a:pt x="572176" y="338494"/>
                </a:cubicBezTo>
                <a:lnTo>
                  <a:pt x="536667" y="344136"/>
                </a:lnTo>
                <a:cubicBezTo>
                  <a:pt x="516492" y="346554"/>
                  <a:pt x="499544" y="359449"/>
                  <a:pt x="491474" y="377985"/>
                </a:cubicBezTo>
                <a:cubicBezTo>
                  <a:pt x="483404" y="396522"/>
                  <a:pt x="485825" y="417476"/>
                  <a:pt x="497123" y="434401"/>
                </a:cubicBezTo>
                <a:lnTo>
                  <a:pt x="516492" y="462609"/>
                </a:lnTo>
                <a:cubicBezTo>
                  <a:pt x="518913" y="466639"/>
                  <a:pt x="518913" y="472280"/>
                  <a:pt x="514878" y="476310"/>
                </a:cubicBezTo>
                <a:lnTo>
                  <a:pt x="469685" y="522248"/>
                </a:lnTo>
                <a:cubicBezTo>
                  <a:pt x="465649" y="525472"/>
                  <a:pt x="460000" y="526278"/>
                  <a:pt x="455158" y="523054"/>
                </a:cubicBezTo>
                <a:lnTo>
                  <a:pt x="434983" y="507741"/>
                </a:lnTo>
                <a:cubicBezTo>
                  <a:pt x="425299" y="500488"/>
                  <a:pt x="413193" y="496458"/>
                  <a:pt x="401088" y="496458"/>
                </a:cubicBezTo>
                <a:cubicBezTo>
                  <a:pt x="375263" y="496458"/>
                  <a:pt x="347825" y="513383"/>
                  <a:pt x="342983" y="546427"/>
                </a:cubicBezTo>
                <a:lnTo>
                  <a:pt x="338948" y="571411"/>
                </a:lnTo>
                <a:cubicBezTo>
                  <a:pt x="338141" y="576246"/>
                  <a:pt x="333298" y="580276"/>
                  <a:pt x="328456" y="580276"/>
                </a:cubicBezTo>
                <a:lnTo>
                  <a:pt x="263895" y="580276"/>
                </a:lnTo>
                <a:cubicBezTo>
                  <a:pt x="258246" y="580276"/>
                  <a:pt x="254211" y="576246"/>
                  <a:pt x="253404" y="571411"/>
                </a:cubicBezTo>
                <a:lnTo>
                  <a:pt x="246948" y="537561"/>
                </a:lnTo>
                <a:cubicBezTo>
                  <a:pt x="241298" y="510159"/>
                  <a:pt x="217088" y="490817"/>
                  <a:pt x="188842" y="490817"/>
                </a:cubicBezTo>
                <a:cubicBezTo>
                  <a:pt x="176737" y="490817"/>
                  <a:pt x="164632" y="494041"/>
                  <a:pt x="154140" y="502100"/>
                </a:cubicBezTo>
                <a:lnTo>
                  <a:pt x="125895" y="523054"/>
                </a:lnTo>
                <a:cubicBezTo>
                  <a:pt x="121053" y="526278"/>
                  <a:pt x="115404" y="525472"/>
                  <a:pt x="111368" y="522248"/>
                </a:cubicBezTo>
                <a:lnTo>
                  <a:pt x="66175" y="476310"/>
                </a:lnTo>
                <a:cubicBezTo>
                  <a:pt x="62140" y="472280"/>
                  <a:pt x="62140" y="466639"/>
                  <a:pt x="64561" y="462609"/>
                </a:cubicBezTo>
                <a:lnTo>
                  <a:pt x="83930" y="434401"/>
                </a:lnTo>
                <a:cubicBezTo>
                  <a:pt x="95228" y="417476"/>
                  <a:pt x="97649" y="396522"/>
                  <a:pt x="89579" y="377985"/>
                </a:cubicBezTo>
                <a:cubicBezTo>
                  <a:pt x="81509" y="359449"/>
                  <a:pt x="64561" y="346554"/>
                  <a:pt x="44386" y="344136"/>
                </a:cubicBezTo>
                <a:lnTo>
                  <a:pt x="8877" y="338494"/>
                </a:lnTo>
                <a:cubicBezTo>
                  <a:pt x="4035" y="337688"/>
                  <a:pt x="0" y="332853"/>
                  <a:pt x="0" y="328017"/>
                </a:cubicBezTo>
                <a:lnTo>
                  <a:pt x="0" y="263542"/>
                </a:lnTo>
                <a:cubicBezTo>
                  <a:pt x="0" y="257900"/>
                  <a:pt x="4035" y="253871"/>
                  <a:pt x="8877" y="253065"/>
                </a:cubicBezTo>
                <a:lnTo>
                  <a:pt x="42772" y="246617"/>
                </a:lnTo>
                <a:cubicBezTo>
                  <a:pt x="62140" y="242588"/>
                  <a:pt x="78281" y="228887"/>
                  <a:pt x="85544" y="210350"/>
                </a:cubicBezTo>
                <a:cubicBezTo>
                  <a:pt x="92807" y="191813"/>
                  <a:pt x="90386" y="170859"/>
                  <a:pt x="78281" y="153934"/>
                </a:cubicBezTo>
                <a:lnTo>
                  <a:pt x="57298" y="125726"/>
                </a:lnTo>
                <a:cubicBezTo>
                  <a:pt x="54070" y="120891"/>
                  <a:pt x="54877" y="115249"/>
                  <a:pt x="58105" y="111220"/>
                </a:cubicBezTo>
                <a:lnTo>
                  <a:pt x="104105" y="66087"/>
                </a:lnTo>
                <a:cubicBezTo>
                  <a:pt x="108140" y="62057"/>
                  <a:pt x="113790" y="62057"/>
                  <a:pt x="117825" y="64475"/>
                </a:cubicBezTo>
                <a:lnTo>
                  <a:pt x="154140" y="89459"/>
                </a:lnTo>
                <a:cubicBezTo>
                  <a:pt x="163825" y="95907"/>
                  <a:pt x="175123" y="99936"/>
                  <a:pt x="187228" y="99936"/>
                </a:cubicBezTo>
                <a:cubicBezTo>
                  <a:pt x="215474" y="99936"/>
                  <a:pt x="239684" y="79788"/>
                  <a:pt x="244526" y="52386"/>
                </a:cubicBezTo>
                <a:lnTo>
                  <a:pt x="253404" y="8865"/>
                </a:lnTo>
                <a:cubicBezTo>
                  <a:pt x="254211" y="4030"/>
                  <a:pt x="258246" y="0"/>
                  <a:pt x="263895" y="0"/>
                </a:cubicBezTo>
                <a:close/>
              </a:path>
            </a:pathLst>
          </a:custGeom>
          <a:solidFill>
            <a:srgbClr val="ECF0F1"/>
          </a:solidFill>
          <a:ln>
            <a:solidFill>
              <a:srgbClr val="2C3E50"/>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defPPr>
              <a:defRPr lang="zh-CN"/>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zh-CN" altLang="en-US"/>
          </a:p>
        </p:txBody>
      </p:sp>
    </p:spTree>
    <p:extLst>
      <p:ext uri="{BB962C8B-B14F-4D97-AF65-F5344CB8AC3E}">
        <p14:creationId xmlns:p14="http://schemas.microsoft.com/office/powerpoint/2010/main" val="847242492"/>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grpId="0" nodeType="withEffect">
                                  <p:stCondLst>
                                    <p:cond delay="0"/>
                                  </p:stCondLst>
                                  <p:childTnLst>
                                    <p:animRot by="5400000">
                                      <p:cBhvr>
                                        <p:cTn id="9"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latin typeface="Helvetica" panose="020B0604020202030204" pitchFamily="34" charset="0"/>
                <a:cs typeface="Times New Roman" panose="02020603050405020304" pitchFamily="18" charset="0"/>
              </a:rPr>
              <a:t>Experiments of FEI</a:t>
            </a:r>
          </a:p>
        </p:txBody>
      </p:sp>
      <p:sp>
        <p:nvSpPr>
          <p:cNvPr id="6" name="灯片编号占位符 5"/>
          <p:cNvSpPr>
            <a:spLocks noGrp="1"/>
          </p:cNvSpPr>
          <p:nvPr>
            <p:ph type="sldNum" sz="quarter" idx="11"/>
          </p:nvPr>
        </p:nvSpPr>
        <p:spPr/>
        <p:txBody>
          <a:bodyPr/>
          <a:lstStyle/>
          <a:p>
            <a:fld id="{2EBF2634-FD00-49B1-914E-EA05EBFCB674}" type="slidenum">
              <a:rPr lang="zh-CN" altLang="en-US" smtClean="0">
                <a:latin typeface="Helvetica" panose="020B0604020202030204" pitchFamily="34" charset="0"/>
              </a:rPr>
              <a:pPr/>
              <a:t>9</a:t>
            </a:fld>
            <a:endParaRPr lang="en-US" altLang="zh-CN" sz="1800" dirty="0">
              <a:latin typeface="Helvetica" panose="020B0604020202030204" pitchFamily="34" charset="0"/>
            </a:endParaRPr>
          </a:p>
        </p:txBody>
      </p:sp>
      <p:sp>
        <p:nvSpPr>
          <p:cNvPr id="13" name="矩形 12">
            <a:extLst>
              <a:ext uri="{FF2B5EF4-FFF2-40B4-BE49-F238E27FC236}">
                <a16:creationId xmlns:a16="http://schemas.microsoft.com/office/drawing/2014/main" id="{902630C1-C532-4C68-B13A-758E99EBEC73}"/>
              </a:ext>
            </a:extLst>
          </p:cNvPr>
          <p:cNvSpPr/>
          <p:nvPr/>
        </p:nvSpPr>
        <p:spPr>
          <a:xfrm>
            <a:off x="185631" y="1229610"/>
            <a:ext cx="6532410" cy="430887"/>
          </a:xfrm>
          <a:prstGeom prst="rect">
            <a:avLst/>
          </a:prstGeom>
        </p:spPr>
        <p:txBody>
          <a:bodyPr wrap="square">
            <a:spAutoFit/>
          </a:bodyPr>
          <a:lstStyle/>
          <a:p>
            <a:r>
              <a:rPr lang="en-US" altLang="zh-CN" sz="2200" dirty="0">
                <a:solidFill>
                  <a:srgbClr val="E74C3C"/>
                </a:solidFill>
                <a:latin typeface="Helvetica" panose="020B0604020202030204" pitchFamily="34" charset="0"/>
                <a:ea typeface="微软雅黑" panose="020B0503020204020204" pitchFamily="34" charset="-122"/>
              </a:rPr>
              <a:t>The visual vibration measurement system</a:t>
            </a:r>
            <a:endParaRPr lang="zh-CN" altLang="en-US" sz="2200" dirty="0">
              <a:solidFill>
                <a:srgbClr val="E74C3C"/>
              </a:solidFill>
              <a:latin typeface="Helvetica" panose="020B0604020202030204" pitchFamily="34" charset="0"/>
              <a:ea typeface="微软雅黑" panose="020B0503020204020204" pitchFamily="34" charset="-122"/>
            </a:endParaRPr>
          </a:p>
        </p:txBody>
      </p:sp>
      <p:pic>
        <p:nvPicPr>
          <p:cNvPr id="5" name="图片 4">
            <a:extLst>
              <a:ext uri="{FF2B5EF4-FFF2-40B4-BE49-F238E27FC236}">
                <a16:creationId xmlns:a16="http://schemas.microsoft.com/office/drawing/2014/main" id="{2A2BF503-8FBE-4630-9C3C-4B16B8CD7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236" y="2295026"/>
            <a:ext cx="5450133" cy="3451351"/>
          </a:xfrm>
          <a:prstGeom prst="rect">
            <a:avLst/>
          </a:prstGeom>
        </p:spPr>
      </p:pic>
      <p:sp>
        <p:nvSpPr>
          <p:cNvPr id="7" name="矩形 6">
            <a:extLst>
              <a:ext uri="{FF2B5EF4-FFF2-40B4-BE49-F238E27FC236}">
                <a16:creationId xmlns:a16="http://schemas.microsoft.com/office/drawing/2014/main" id="{49698AB4-7F15-43B4-AF05-436195467338}"/>
              </a:ext>
            </a:extLst>
          </p:cNvPr>
          <p:cNvSpPr/>
          <p:nvPr/>
        </p:nvSpPr>
        <p:spPr>
          <a:xfrm>
            <a:off x="185631" y="2483655"/>
            <a:ext cx="2862369" cy="2902846"/>
          </a:xfrm>
          <a:prstGeom prst="rect">
            <a:avLst/>
          </a:prstGeom>
          <a:ln w="28575">
            <a:noFill/>
          </a:ln>
        </p:spPr>
        <p:txBody>
          <a:bodyPr wrap="square">
            <a:spAutoFit/>
          </a:bodyPr>
          <a:lstStyle/>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 test tube bundle</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 water tunnel test system</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 visual image processing system</a:t>
            </a:r>
          </a:p>
          <a:p>
            <a:pPr marL="347472" indent="-342900" algn="just">
              <a:lnSpc>
                <a:spcPct val="110000"/>
              </a:lnSpc>
              <a:spcAft>
                <a:spcPts val="600"/>
              </a:spcAft>
              <a:buFont typeface="Arial" panose="020B0604020202020204" pitchFamily="34" charset="0"/>
              <a:buChar char="•"/>
            </a:pPr>
            <a:r>
              <a:rPr lang="en-US" altLang="zh-CN" sz="2200" dirty="0">
                <a:solidFill>
                  <a:srgbClr val="2980B9"/>
                </a:solidFill>
                <a:latin typeface="Helvetica" panose="020B0604020202030204" pitchFamily="34" charset="0"/>
                <a:ea typeface="微软雅黑" panose="020B0503020204020204" pitchFamily="34" charset="-122"/>
              </a:rPr>
              <a:t>A data processing system</a:t>
            </a:r>
          </a:p>
        </p:txBody>
      </p:sp>
      <p:sp>
        <p:nvSpPr>
          <p:cNvPr id="8" name="矩形 7">
            <a:extLst>
              <a:ext uri="{FF2B5EF4-FFF2-40B4-BE49-F238E27FC236}">
                <a16:creationId xmlns:a16="http://schemas.microsoft.com/office/drawing/2014/main" id="{4A56BB00-F5A4-4B94-B5BB-F180EDD60F9A}"/>
              </a:ext>
            </a:extLst>
          </p:cNvPr>
          <p:cNvSpPr/>
          <p:nvPr/>
        </p:nvSpPr>
        <p:spPr>
          <a:xfrm>
            <a:off x="3421626" y="1945544"/>
            <a:ext cx="1150374"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magnetic flow meter</a:t>
            </a:r>
          </a:p>
        </p:txBody>
      </p:sp>
      <p:sp>
        <p:nvSpPr>
          <p:cNvPr id="9" name="矩形 8">
            <a:extLst>
              <a:ext uri="{FF2B5EF4-FFF2-40B4-BE49-F238E27FC236}">
                <a16:creationId xmlns:a16="http://schemas.microsoft.com/office/drawing/2014/main" id="{43ABF84C-48CD-4432-8E0E-BF4F16C83233}"/>
              </a:ext>
            </a:extLst>
          </p:cNvPr>
          <p:cNvSpPr/>
          <p:nvPr/>
        </p:nvSpPr>
        <p:spPr>
          <a:xfrm>
            <a:off x="4572000" y="1945544"/>
            <a:ext cx="1313774"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water tunnel</a:t>
            </a:r>
          </a:p>
        </p:txBody>
      </p:sp>
      <p:sp>
        <p:nvSpPr>
          <p:cNvPr id="10" name="矩形 9">
            <a:extLst>
              <a:ext uri="{FF2B5EF4-FFF2-40B4-BE49-F238E27FC236}">
                <a16:creationId xmlns:a16="http://schemas.microsoft.com/office/drawing/2014/main" id="{816010AB-B66D-4285-8C44-0AA77AC43D34}"/>
              </a:ext>
            </a:extLst>
          </p:cNvPr>
          <p:cNvSpPr/>
          <p:nvPr/>
        </p:nvSpPr>
        <p:spPr>
          <a:xfrm>
            <a:off x="5966896" y="1945544"/>
            <a:ext cx="145517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test segment</a:t>
            </a:r>
          </a:p>
        </p:txBody>
      </p:sp>
      <p:sp>
        <p:nvSpPr>
          <p:cNvPr id="11" name="矩形 10">
            <a:extLst>
              <a:ext uri="{FF2B5EF4-FFF2-40B4-BE49-F238E27FC236}">
                <a16:creationId xmlns:a16="http://schemas.microsoft.com/office/drawing/2014/main" id="{9B9CCBF3-4CCC-4AB1-B567-E3766C525179}"/>
              </a:ext>
            </a:extLst>
          </p:cNvPr>
          <p:cNvSpPr/>
          <p:nvPr/>
        </p:nvSpPr>
        <p:spPr>
          <a:xfrm>
            <a:off x="7308999" y="2186955"/>
            <a:ext cx="1455175"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pipelines</a:t>
            </a:r>
          </a:p>
        </p:txBody>
      </p:sp>
      <p:sp>
        <p:nvSpPr>
          <p:cNvPr id="12" name="矩形 11">
            <a:extLst>
              <a:ext uri="{FF2B5EF4-FFF2-40B4-BE49-F238E27FC236}">
                <a16:creationId xmlns:a16="http://schemas.microsoft.com/office/drawing/2014/main" id="{8A6A05F3-FC8D-43DA-99BA-33C27710C71E}"/>
              </a:ext>
            </a:extLst>
          </p:cNvPr>
          <p:cNvSpPr/>
          <p:nvPr/>
        </p:nvSpPr>
        <p:spPr>
          <a:xfrm>
            <a:off x="3653041" y="4114780"/>
            <a:ext cx="687544"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globe valve</a:t>
            </a:r>
          </a:p>
        </p:txBody>
      </p:sp>
      <p:sp>
        <p:nvSpPr>
          <p:cNvPr id="14" name="矩形 13">
            <a:extLst>
              <a:ext uri="{FF2B5EF4-FFF2-40B4-BE49-F238E27FC236}">
                <a16:creationId xmlns:a16="http://schemas.microsoft.com/office/drawing/2014/main" id="{0D694245-2DF7-4216-8C12-D38E64B683D9}"/>
              </a:ext>
            </a:extLst>
          </p:cNvPr>
          <p:cNvSpPr/>
          <p:nvPr/>
        </p:nvSpPr>
        <p:spPr>
          <a:xfrm>
            <a:off x="3455731" y="5650264"/>
            <a:ext cx="1698302" cy="338554"/>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centrifugal pump</a:t>
            </a:r>
          </a:p>
        </p:txBody>
      </p:sp>
      <p:sp>
        <p:nvSpPr>
          <p:cNvPr id="15" name="矩形 14">
            <a:extLst>
              <a:ext uri="{FF2B5EF4-FFF2-40B4-BE49-F238E27FC236}">
                <a16:creationId xmlns:a16="http://schemas.microsoft.com/office/drawing/2014/main" id="{721DA7EE-2DF9-45DF-9A03-0510E798B16F}"/>
              </a:ext>
            </a:extLst>
          </p:cNvPr>
          <p:cNvSpPr/>
          <p:nvPr/>
        </p:nvSpPr>
        <p:spPr>
          <a:xfrm>
            <a:off x="5384151" y="5650264"/>
            <a:ext cx="1698302" cy="338554"/>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water tank</a:t>
            </a:r>
          </a:p>
        </p:txBody>
      </p:sp>
      <p:sp>
        <p:nvSpPr>
          <p:cNvPr id="16" name="矩形 15">
            <a:extLst>
              <a:ext uri="{FF2B5EF4-FFF2-40B4-BE49-F238E27FC236}">
                <a16:creationId xmlns:a16="http://schemas.microsoft.com/office/drawing/2014/main" id="{03D5C734-1E59-4193-8F61-E905E49E6D7E}"/>
              </a:ext>
            </a:extLst>
          </p:cNvPr>
          <p:cNvSpPr/>
          <p:nvPr/>
        </p:nvSpPr>
        <p:spPr>
          <a:xfrm>
            <a:off x="6577781" y="4699555"/>
            <a:ext cx="2380588" cy="338554"/>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Data acquisition system</a:t>
            </a:r>
          </a:p>
        </p:txBody>
      </p:sp>
      <p:sp>
        <p:nvSpPr>
          <p:cNvPr id="17" name="矩形 16">
            <a:extLst>
              <a:ext uri="{FF2B5EF4-FFF2-40B4-BE49-F238E27FC236}">
                <a16:creationId xmlns:a16="http://schemas.microsoft.com/office/drawing/2014/main" id="{69A6FED6-C263-4D24-8B68-B2821F15A090}"/>
              </a:ext>
            </a:extLst>
          </p:cNvPr>
          <p:cNvSpPr/>
          <p:nvPr/>
        </p:nvSpPr>
        <p:spPr>
          <a:xfrm>
            <a:off x="6787299" y="2821411"/>
            <a:ext cx="1530792"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high-frequency floodlight</a:t>
            </a:r>
          </a:p>
        </p:txBody>
      </p:sp>
      <p:sp>
        <p:nvSpPr>
          <p:cNvPr id="18" name="矩形 17">
            <a:extLst>
              <a:ext uri="{FF2B5EF4-FFF2-40B4-BE49-F238E27FC236}">
                <a16:creationId xmlns:a16="http://schemas.microsoft.com/office/drawing/2014/main" id="{726DA17A-0E84-49D3-9514-FFA4E59CB18E}"/>
              </a:ext>
            </a:extLst>
          </p:cNvPr>
          <p:cNvSpPr/>
          <p:nvPr/>
        </p:nvSpPr>
        <p:spPr>
          <a:xfrm>
            <a:off x="4340585" y="2815366"/>
            <a:ext cx="1698302" cy="338554"/>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perforated plate</a:t>
            </a:r>
          </a:p>
        </p:txBody>
      </p:sp>
      <p:cxnSp>
        <p:nvCxnSpPr>
          <p:cNvPr id="19" name="直接连接符 18">
            <a:extLst>
              <a:ext uri="{FF2B5EF4-FFF2-40B4-BE49-F238E27FC236}">
                <a16:creationId xmlns:a16="http://schemas.microsoft.com/office/drawing/2014/main" id="{9764497F-C7CA-4BCE-80C1-DDCA29CDB26A}"/>
              </a:ext>
            </a:extLst>
          </p:cNvPr>
          <p:cNvCxnSpPr>
            <a:cxnSpLocks/>
          </p:cNvCxnSpPr>
          <p:nvPr/>
        </p:nvCxnSpPr>
        <p:spPr bwMode="auto">
          <a:xfrm flipH="1">
            <a:off x="5074790" y="2605548"/>
            <a:ext cx="309362" cy="257488"/>
          </a:xfrm>
          <a:prstGeom prst="line">
            <a:avLst/>
          </a:prstGeom>
          <a:ln>
            <a:solidFill>
              <a:srgbClr val="2C3E5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2ABC75B9-868A-4140-A4AD-C766352672F1}"/>
              </a:ext>
            </a:extLst>
          </p:cNvPr>
          <p:cNvSpPr/>
          <p:nvPr/>
        </p:nvSpPr>
        <p:spPr>
          <a:xfrm>
            <a:off x="5251269" y="3113798"/>
            <a:ext cx="1201340" cy="584775"/>
          </a:xfrm>
          <a:prstGeom prst="rect">
            <a:avLst/>
          </a:prstGeom>
          <a:noFill/>
        </p:spPr>
        <p:txBody>
          <a:bodyPr wrap="square">
            <a:spAutoFit/>
          </a:bodyPr>
          <a:lstStyle/>
          <a:p>
            <a:pPr algn="ctr">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high-speed camera</a:t>
            </a:r>
          </a:p>
        </p:txBody>
      </p:sp>
      <p:sp>
        <p:nvSpPr>
          <p:cNvPr id="3" name="矩形 2">
            <a:extLst>
              <a:ext uri="{FF2B5EF4-FFF2-40B4-BE49-F238E27FC236}">
                <a16:creationId xmlns:a16="http://schemas.microsoft.com/office/drawing/2014/main" id="{DB8C0E2B-BD48-4AD0-B273-B8D4D7F05D6E}"/>
              </a:ext>
            </a:extLst>
          </p:cNvPr>
          <p:cNvSpPr/>
          <p:nvPr/>
        </p:nvSpPr>
        <p:spPr bwMode="auto">
          <a:xfrm>
            <a:off x="185631" y="3753059"/>
            <a:ext cx="2862369" cy="1633442"/>
          </a:xfrm>
          <a:prstGeom prst="rect">
            <a:avLst/>
          </a:prstGeom>
          <a:noFill/>
          <a:ln>
            <a:solidFill>
              <a:srgbClr val="E74C3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1" i="0" u="none" strike="noStrike" cap="none" normalizeH="0" baseline="0">
              <a:ln>
                <a:noFill/>
              </a:ln>
              <a:solidFill>
                <a:srgbClr val="000099"/>
              </a:solidFill>
              <a:effectLst/>
              <a:latin typeface="楷体" pitchFamily="49" charset="-122"/>
              <a:ea typeface="楷体" pitchFamily="49" charset="-122"/>
              <a:sym typeface="楷体_GB2312" charset="-122"/>
            </a:endParaRPr>
          </a:p>
        </p:txBody>
      </p:sp>
      <p:sp>
        <p:nvSpPr>
          <p:cNvPr id="20" name="矩形 19">
            <a:extLst>
              <a:ext uri="{FF2B5EF4-FFF2-40B4-BE49-F238E27FC236}">
                <a16:creationId xmlns:a16="http://schemas.microsoft.com/office/drawing/2014/main" id="{884C1EA6-BA00-4A17-A0B3-6EA019AFEA69}"/>
              </a:ext>
            </a:extLst>
          </p:cNvPr>
          <p:cNvSpPr/>
          <p:nvPr/>
        </p:nvSpPr>
        <p:spPr>
          <a:xfrm>
            <a:off x="654627" y="5386501"/>
            <a:ext cx="2393373" cy="430887"/>
          </a:xfrm>
          <a:prstGeom prst="rect">
            <a:avLst/>
          </a:prstGeom>
          <a:noFill/>
        </p:spPr>
        <p:txBody>
          <a:bodyPr wrap="square">
            <a:spAutoFit/>
          </a:bodyPr>
          <a:lstStyle/>
          <a:p>
            <a:pPr algn="r">
              <a:spcAft>
                <a:spcPts val="1200"/>
              </a:spcAft>
            </a:pPr>
            <a:r>
              <a:rPr lang="en-US" altLang="zh-CN" sz="2200" dirty="0">
                <a:solidFill>
                  <a:srgbClr val="E74C3C"/>
                </a:solidFill>
                <a:latin typeface="Helvetica" panose="020B0604020202030204" pitchFamily="34" charset="0"/>
                <a:ea typeface="微软雅黑" panose="020B0503020204020204" pitchFamily="34" charset="-122"/>
              </a:rPr>
              <a:t>Innovation points</a:t>
            </a:r>
          </a:p>
        </p:txBody>
      </p:sp>
      <p:sp>
        <p:nvSpPr>
          <p:cNvPr id="22" name="矩形 21">
            <a:extLst>
              <a:ext uri="{FF2B5EF4-FFF2-40B4-BE49-F238E27FC236}">
                <a16:creationId xmlns:a16="http://schemas.microsoft.com/office/drawing/2014/main" id="{DAEE6097-A393-4684-BCFC-8292D3869992}"/>
              </a:ext>
            </a:extLst>
          </p:cNvPr>
          <p:cNvSpPr/>
          <p:nvPr/>
        </p:nvSpPr>
        <p:spPr>
          <a:xfrm>
            <a:off x="3398547" y="6031424"/>
            <a:ext cx="5669509" cy="343364"/>
          </a:xfrm>
          <a:prstGeom prst="rect">
            <a:avLst/>
          </a:prstGeom>
          <a:noFill/>
        </p:spPr>
        <p:txBody>
          <a:bodyPr wrap="square">
            <a:spAutoFit/>
          </a:bodyPr>
          <a:lstStyle/>
          <a:p>
            <a:pPr algn="ctr">
              <a:lnSpc>
                <a:spcPct val="110000"/>
              </a:lnSpc>
              <a:spcAft>
                <a:spcPts val="1200"/>
              </a:spcAft>
            </a:pPr>
            <a:r>
              <a:rPr lang="en-US" altLang="zh-CN" sz="1600" dirty="0">
                <a:solidFill>
                  <a:srgbClr val="2C3E50"/>
                </a:solidFill>
                <a:latin typeface="Helvetica" panose="020B0604020202030204" pitchFamily="34" charset="0"/>
                <a:ea typeface="微软雅黑" panose="020B0503020204020204" pitchFamily="34" charset="-122"/>
              </a:rPr>
              <a:t>Fig.2 Schematic of the visual vibration measurement system</a:t>
            </a:r>
          </a:p>
        </p:txBody>
      </p:sp>
    </p:spTree>
    <p:extLst>
      <p:ext uri="{BB962C8B-B14F-4D97-AF65-F5344CB8AC3E}">
        <p14:creationId xmlns:p14="http://schemas.microsoft.com/office/powerpoint/2010/main" val="2963711196"/>
      </p:ext>
    </p:extLst>
  </p:cSld>
  <p:clrMapOvr>
    <a:masterClrMapping/>
  </p:clrMapOvr>
  <mc:AlternateContent xmlns:mc="http://schemas.openxmlformats.org/markup-compatibility/2006" xmlns:p14="http://schemas.microsoft.com/office/powerpoint/2010/main">
    <mc:Choice Requires="p14">
      <p:transition spd="med" p14:dur="700" advTm="2438">
        <p:fade/>
      </p:transition>
    </mc:Choice>
    <mc:Fallback xmlns="">
      <p:transition spd="med" advTm="24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Lst>
  </p:timing>
</p:sld>
</file>

<file path=ppt/theme/theme1.xml><?xml version="1.0" encoding="utf-8"?>
<a:theme xmlns:a="http://schemas.openxmlformats.org/drawingml/2006/main" name="117TGp_report_diagram_v2">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17TGp_report_diagram_v2">
      <a:majorFont>
        <a:latin typeface="Times New Roman"/>
        <a:ea typeface="楷体_GB2312"/>
        <a:cs typeface=""/>
      </a:majorFont>
      <a:minorFont>
        <a:latin typeface="楷体_GB2312"/>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C0C0C0"/>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rgbClr val="000099"/>
            </a:solidFill>
            <a:effectLst/>
            <a:latin typeface="楷体" pitchFamily="49" charset="-122"/>
            <a:ea typeface="楷体" pitchFamily="49" charset="-122"/>
            <a:sym typeface="楷体_GB2312" charset="-122"/>
          </a:defRPr>
        </a:defPPr>
      </a:lstStyle>
    </a:spDef>
    <a:lnDef>
      <a:spPr bwMode="auto">
        <a:xfrm>
          <a:off x="0" y="0"/>
          <a:ext cx="1" cy="1"/>
        </a:xfrm>
        <a:custGeom>
          <a:avLst/>
          <a:gdLst/>
          <a:ahLst/>
          <a:cxnLst/>
          <a:rect l="0" t="0" r="0" b="0"/>
          <a:pathLst/>
        </a:custGeom>
        <a:noFill/>
        <a:ln w="28575" cap="flat" cmpd="sng" algn="ctr">
          <a:solidFill>
            <a:srgbClr val="C0C0C0"/>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itchFamily="34" charset="0"/>
          <a:buNone/>
          <a:tabLst/>
          <a:defRPr kumimoji="0" lang="zh-CN" sz="2400" b="1" i="0" u="none" strike="noStrike" cap="none" normalizeH="0" baseline="0" smtClean="0">
            <a:ln>
              <a:noFill/>
            </a:ln>
            <a:solidFill>
              <a:srgbClr val="000099"/>
            </a:solidFill>
            <a:effectLst/>
            <a:latin typeface="楷体" pitchFamily="49" charset="-122"/>
            <a:ea typeface="楷体" pitchFamily="49" charset="-122"/>
            <a:sym typeface="楷体_GB2312" charset="-122"/>
          </a:defRPr>
        </a:defPPr>
      </a:lstStyle>
    </a:lnDef>
  </a:objectDefaults>
  <a:extraClrSchemeLst/>
</a:theme>
</file>

<file path=ppt/theme/theme2.xml><?xml version="1.0" encoding="utf-8"?>
<a:theme xmlns:a="http://schemas.openxmlformats.org/drawingml/2006/main" name="1_117TGp_report_diagram_v2">
  <a:themeElements>
    <a:clrScheme name="1_117TGp_report_diagram_v2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117TGp_report_diagram_v2">
      <a:majorFont>
        <a:latin typeface="Times New Roman"/>
        <a:ea typeface="楷体_GB2312"/>
        <a:cs typeface=""/>
      </a:majorFont>
      <a:minorFont>
        <a:latin typeface="楷体_GB2312"/>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152EE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25400" cap="flat" cmpd="sng" algn="ctr">
          <a:solidFill>
            <a:srgbClr val="152EE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1_117TGp_report_diagram_v2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117TGp_report_diagram_v2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117TGp_report_diagram_v2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12312</TotalTime>
  <Words>1663</Words>
  <Application>Microsoft Office PowerPoint</Application>
  <PresentationFormat>全屏显示(4:3)</PresentationFormat>
  <Paragraphs>392</Paragraphs>
  <Slides>29</Slides>
  <Notes>29</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1</vt:i4>
      </vt:variant>
      <vt:variant>
        <vt:lpstr>幻灯片标题</vt:lpstr>
      </vt:variant>
      <vt:variant>
        <vt:i4>29</vt:i4>
      </vt:variant>
    </vt:vector>
  </HeadingPairs>
  <TitlesOfParts>
    <vt:vector size="44" baseType="lpstr">
      <vt:lpstr>宋体</vt:lpstr>
      <vt:lpstr>微软雅黑</vt:lpstr>
      <vt:lpstr>楷体</vt:lpstr>
      <vt:lpstr>楷体_GB2312</vt:lpstr>
      <vt:lpstr>Arial</vt:lpstr>
      <vt:lpstr>Calibri</vt:lpstr>
      <vt:lpstr>Calibri Light</vt:lpstr>
      <vt:lpstr>Helvetica</vt:lpstr>
      <vt:lpstr>Lucida Sans Unicode</vt:lpstr>
      <vt:lpstr>Times New Roman</vt:lpstr>
      <vt:lpstr>Wingdings</vt:lpstr>
      <vt:lpstr>117TGp_report_diagram_v2</vt:lpstr>
      <vt:lpstr>1_117TGp_report_diagram_v2</vt:lpstr>
      <vt:lpstr>1_Office 主题</vt:lpstr>
      <vt:lpstr>Equation</vt:lpstr>
      <vt:lpstr>PowerPoint 演示文稿</vt:lpstr>
      <vt:lpstr>CONTENTS</vt:lpstr>
      <vt:lpstr>Introduction</vt:lpstr>
      <vt:lpstr>Introduction</vt:lpstr>
      <vt:lpstr>Introduction</vt:lpstr>
      <vt:lpstr>Introduction</vt:lpstr>
      <vt:lpstr>Introduction</vt:lpstr>
      <vt:lpstr>CONTENTS</vt:lpstr>
      <vt:lpstr>Experiments of FEI</vt:lpstr>
      <vt:lpstr>Experiments of FEI</vt:lpstr>
      <vt:lpstr>Experiments of FEI</vt:lpstr>
      <vt:lpstr>Experiments of FEI</vt:lpstr>
      <vt:lpstr>Experiments of FEI</vt:lpstr>
      <vt:lpstr>Experiments of FEI</vt:lpstr>
      <vt:lpstr>Experiments of FEI</vt:lpstr>
      <vt:lpstr>CONTENTS</vt:lpstr>
      <vt:lpstr>Numerical simulation of FEI</vt:lpstr>
      <vt:lpstr>Numerical simulation of FEI</vt:lpstr>
      <vt:lpstr>CONTENTS</vt:lpstr>
      <vt:lpstr>Results and discussion</vt:lpstr>
      <vt:lpstr>Results and discussion</vt:lpstr>
      <vt:lpstr>Results and discussion</vt:lpstr>
      <vt:lpstr>Results and discussion</vt:lpstr>
      <vt:lpstr>Results and discussion</vt:lpstr>
      <vt:lpstr>CONTENTS</vt:lpstr>
      <vt:lpstr>Conclusions</vt:lpstr>
      <vt:lpstr>Authors and acknowledgement</vt:lpstr>
      <vt:lpstr>PowerPoint 演示文稿</vt:lpstr>
      <vt:lpstr>Supplementary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lizhao</dc:creator>
  <cp:lastModifiedBy>x w</cp:lastModifiedBy>
  <cp:revision>906</cp:revision>
  <dcterms:created xsi:type="dcterms:W3CDTF">2015-05-20T15:11:18Z</dcterms:created>
  <dcterms:modified xsi:type="dcterms:W3CDTF">2018-07-16T11:48:49Z</dcterms:modified>
</cp:coreProperties>
</file>